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428" r:id="rId3"/>
    <p:sldId id="555" r:id="rId4"/>
    <p:sldId id="577" r:id="rId5"/>
    <p:sldId id="580" r:id="rId6"/>
    <p:sldId id="581" r:id="rId7"/>
    <p:sldId id="557" r:id="rId8"/>
    <p:sldId id="560" r:id="rId9"/>
    <p:sldId id="432" r:id="rId10"/>
    <p:sldId id="431" r:id="rId11"/>
    <p:sldId id="511" r:id="rId12"/>
    <p:sldId id="433" r:id="rId13"/>
    <p:sldId id="435" r:id="rId14"/>
    <p:sldId id="436" r:id="rId15"/>
    <p:sldId id="518" r:id="rId16"/>
    <p:sldId id="512" r:id="rId17"/>
    <p:sldId id="513" r:id="rId18"/>
    <p:sldId id="514" r:id="rId19"/>
    <p:sldId id="515" r:id="rId20"/>
    <p:sldId id="576" r:id="rId21"/>
    <p:sldId id="583" r:id="rId22"/>
    <p:sldId id="584" r:id="rId23"/>
    <p:sldId id="585" r:id="rId24"/>
    <p:sldId id="582" r:id="rId25"/>
    <p:sldId id="586" r:id="rId26"/>
    <p:sldId id="5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F0"/>
    <a:srgbClr val="92D05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0DC2-1DAE-3C1A-C9CA-36FC18EEF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F3123-8C8C-9AB0-C400-0C804235F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56B13C-FC97-12A3-C22F-AE7ABA17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0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5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4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18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7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4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60644-36BF-E1FF-199F-E434C676D0E9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82013-0AFF-CF0A-574D-3D52F5AA90C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23062" y="3074919"/>
            <a:ext cx="6858002" cy="708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9633C-8DE7-1BA7-2ED9-04DBC3096AC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08917" y="3074920"/>
            <a:ext cx="6858002" cy="7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280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790.png"/><Relationship Id="rId2" Type="http://schemas.openxmlformats.org/officeDocument/2006/relationships/image" Target="../media/image290.png"/><Relationship Id="rId16" Type="http://schemas.openxmlformats.org/officeDocument/2006/relationships/image" Target="../media/image278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0.png"/><Relationship Id="rId4" Type="http://schemas.openxmlformats.org/officeDocument/2006/relationships/image" Target="../media/image28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292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2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1.png"/><Relationship Id="rId2" Type="http://schemas.openxmlformats.org/officeDocument/2006/relationships/image" Target="../media/image30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1.png"/><Relationship Id="rId4" Type="http://schemas.openxmlformats.org/officeDocument/2006/relationships/image" Target="../media/image3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0.png"/><Relationship Id="rId4" Type="http://schemas.openxmlformats.org/officeDocument/2006/relationships/image" Target="../media/image31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2.png"/><Relationship Id="rId4" Type="http://schemas.openxmlformats.org/officeDocument/2006/relationships/image" Target="../media/image1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Матриці Перетворення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E275-E551-1F5A-1C2F-EFF58DB9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Паралельне Перенесення</a:t>
            </a:r>
            <a:r>
              <a:rPr lang="en-US" dirty="0">
                <a:latin typeface="YouTube Sans"/>
              </a:rPr>
              <a:t>/Translation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B30DB-7CB8-A04F-7410-03D16E730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070939" cy="1848254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Кодуємо паралельне перенесення в матриці</a:t>
            </a:r>
          </a:p>
          <a:p>
            <a:r>
              <a:rPr lang="uk-UA" dirty="0">
                <a:latin typeface="YouTube Sans"/>
              </a:rPr>
              <a:t>Наші точки є тривимірні, отже матриця мусить мати розмір </a:t>
            </a:r>
            <a:r>
              <a:rPr lang="en-US" dirty="0">
                <a:latin typeface="YouTube Sans"/>
              </a:rPr>
              <a:t>3x3</a:t>
            </a:r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1AFA68-466E-F243-F76E-0A56AB50EE6C}"/>
                  </a:ext>
                </a:extLst>
              </p:cNvPr>
              <p:cNvSpPr txBox="1"/>
              <p:nvPr/>
            </p:nvSpPr>
            <p:spPr>
              <a:xfrm>
                <a:off x="4854120" y="3995988"/>
                <a:ext cx="2088071" cy="1054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1AFA68-466E-F243-F76E-0A56AB50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120" y="3995988"/>
                <a:ext cx="2088071" cy="1054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63F8A-7F43-9569-FE9D-85C79A97B76B}"/>
                  </a:ext>
                </a:extLst>
              </p:cNvPr>
              <p:cNvSpPr txBox="1"/>
              <p:nvPr/>
            </p:nvSpPr>
            <p:spPr>
              <a:xfrm>
                <a:off x="6942191" y="5154693"/>
                <a:ext cx="111447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63F8A-7F43-9569-FE9D-85C79A97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91" y="5154693"/>
                <a:ext cx="111447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D8E4D-FE3E-11C4-DB02-89B79BBF139B}"/>
                  </a:ext>
                </a:extLst>
              </p:cNvPr>
              <p:cNvSpPr txBox="1"/>
              <p:nvPr/>
            </p:nvSpPr>
            <p:spPr>
              <a:xfrm>
                <a:off x="6942191" y="3951218"/>
                <a:ext cx="3251724" cy="1104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∗0+1∗1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D8E4D-FE3E-11C4-DB02-89B79BBF1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91" y="3951218"/>
                <a:ext cx="3251724" cy="1104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17F6BB2-2690-98E8-C3EF-BD5BF594F769}"/>
              </a:ext>
            </a:extLst>
          </p:cNvPr>
          <p:cNvSpPr/>
          <p:nvPr/>
        </p:nvSpPr>
        <p:spPr>
          <a:xfrm>
            <a:off x="9505357" y="3947350"/>
            <a:ext cx="577174" cy="8625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0957CC-8671-9BAE-506E-FEECB8365B3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082531" y="3892499"/>
            <a:ext cx="634717" cy="3872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B86E10-FA13-58E6-E1D3-DF4192D0C680}"/>
                  </a:ext>
                </a:extLst>
              </p:cNvPr>
              <p:cNvSpPr txBox="1"/>
              <p:nvPr/>
            </p:nvSpPr>
            <p:spPr>
              <a:xfrm>
                <a:off x="4874239" y="2828048"/>
                <a:ext cx="2015295" cy="884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B86E10-FA13-58E6-E1D3-DF4192D0C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239" y="2828048"/>
                <a:ext cx="2015295" cy="884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481FD5F4-C208-DF55-6CA9-CEDEA207890E}"/>
              </a:ext>
            </a:extLst>
          </p:cNvPr>
          <p:cNvSpPr/>
          <p:nvPr/>
        </p:nvSpPr>
        <p:spPr>
          <a:xfrm rot="5400000">
            <a:off x="8396935" y="1535080"/>
            <a:ext cx="168612" cy="2417324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9E297-0E7D-8FEB-F6C0-7DD41CCC5F8E}"/>
              </a:ext>
            </a:extLst>
          </p:cNvPr>
          <p:cNvSpPr txBox="1"/>
          <p:nvPr/>
        </p:nvSpPr>
        <p:spPr>
          <a:xfrm>
            <a:off x="7489148" y="1727336"/>
            <a:ext cx="3251724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ці терміни залежать від змінної, не додаються константою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BBD4C2-1F0E-650B-A2CF-F2E568EF8DDE}"/>
              </a:ext>
            </a:extLst>
          </p:cNvPr>
          <p:cNvSpPr txBox="1">
            <a:spLocks/>
          </p:cNvSpPr>
          <p:nvPr/>
        </p:nvSpPr>
        <p:spPr>
          <a:xfrm>
            <a:off x="1261872" y="3722450"/>
            <a:ext cx="3352240" cy="2328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>
                <a:latin typeface="YouTube Sans"/>
              </a:rPr>
              <a:t>Однорідні Координати </a:t>
            </a:r>
            <a:r>
              <a:rPr lang="uk-UA" dirty="0">
                <a:latin typeface="YouTube Sans"/>
              </a:rPr>
              <a:t>в цьому контексті, це коли для наших тривимірних векторів надано додатковий вимір </a:t>
            </a:r>
            <a:r>
              <a:rPr lang="en-US" b="1" dirty="0">
                <a:latin typeface="YouTube Sans"/>
              </a:rPr>
              <a:t>w</a:t>
            </a:r>
            <a:endParaRPr lang="uk-UA" b="1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Цей вимір прирівнюється до один якщо вектор представляє точку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91B636-7A74-D6EC-8BF0-65144E8CD1B6}"/>
                  </a:ext>
                </a:extLst>
              </p:cNvPr>
              <p:cNvSpPr txBox="1"/>
              <p:nvPr/>
            </p:nvSpPr>
            <p:spPr>
              <a:xfrm>
                <a:off x="6942907" y="2829982"/>
                <a:ext cx="2888868" cy="884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 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91B636-7A74-D6EC-8BF0-65144E8CD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07" y="2829982"/>
                <a:ext cx="2888868" cy="8849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6172A10-11F4-6794-EE6E-F9E2AB45FAEF}"/>
              </a:ext>
            </a:extLst>
          </p:cNvPr>
          <p:cNvSpPr/>
          <p:nvPr/>
        </p:nvSpPr>
        <p:spPr>
          <a:xfrm>
            <a:off x="6603525" y="4796898"/>
            <a:ext cx="265359" cy="240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F9640-D47F-8D87-44E5-A618DCCCB849}"/>
                  </a:ext>
                </a:extLst>
              </p:cNvPr>
              <p:cNvSpPr txBox="1"/>
              <p:nvPr/>
            </p:nvSpPr>
            <p:spPr>
              <a:xfrm>
                <a:off x="4715856" y="1714828"/>
                <a:ext cx="2618509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>
                    <a:latin typeface="YouTube Sans"/>
                  </a:rPr>
                  <a:t>Перенесення</a:t>
                </a:r>
                <a:r>
                  <a:rPr lang="en-US" b="1" dirty="0">
                    <a:latin typeface="YouTube Sans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F9640-D47F-8D87-44E5-A618DCCCB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856" y="1714828"/>
                <a:ext cx="2618509" cy="873957"/>
              </a:xfrm>
              <a:prstGeom prst="rect">
                <a:avLst/>
              </a:prstGeom>
              <a:blipFill>
                <a:blip r:embed="rId7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0F81F7FA-8340-6239-C84D-933E77CEB16B}"/>
              </a:ext>
            </a:extLst>
          </p:cNvPr>
          <p:cNvSpPr/>
          <p:nvPr/>
        </p:nvSpPr>
        <p:spPr>
          <a:xfrm>
            <a:off x="6028387" y="4844216"/>
            <a:ext cx="265359" cy="240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7CD93-21B1-B86A-9557-8BFA27F047DC}"/>
              </a:ext>
            </a:extLst>
          </p:cNvPr>
          <p:cNvSpPr txBox="1"/>
          <p:nvPr/>
        </p:nvSpPr>
        <p:spPr>
          <a:xfrm>
            <a:off x="9793944" y="2692170"/>
            <a:ext cx="1846608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Наш додатковий вимір додає паралельне перенесення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46C3B8-751F-BA5E-2AF2-7EAF5836D158}"/>
              </a:ext>
            </a:extLst>
          </p:cNvPr>
          <p:cNvSpPr/>
          <p:nvPr/>
        </p:nvSpPr>
        <p:spPr>
          <a:xfrm>
            <a:off x="7272579" y="4190482"/>
            <a:ext cx="577174" cy="846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917741-A2FB-37FB-46F7-1AA9ACCC9586}"/>
              </a:ext>
            </a:extLst>
          </p:cNvPr>
          <p:cNvSpPr/>
          <p:nvPr/>
        </p:nvSpPr>
        <p:spPr>
          <a:xfrm>
            <a:off x="7990879" y="4521666"/>
            <a:ext cx="577174" cy="5158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822B6E-6CAA-C2B4-F1EF-1A2BA4BCF5C1}"/>
              </a:ext>
            </a:extLst>
          </p:cNvPr>
          <p:cNvSpPr/>
          <p:nvPr/>
        </p:nvSpPr>
        <p:spPr>
          <a:xfrm>
            <a:off x="8741675" y="4796898"/>
            <a:ext cx="577174" cy="2535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24469F-09AC-745C-ED22-8F7C74EB3783}"/>
              </a:ext>
            </a:extLst>
          </p:cNvPr>
          <p:cNvSpPr/>
          <p:nvPr/>
        </p:nvSpPr>
        <p:spPr>
          <a:xfrm>
            <a:off x="8741675" y="3962877"/>
            <a:ext cx="577174" cy="5158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CDA89-2E11-0FF3-C365-A4C4F0E3DA99}"/>
              </a:ext>
            </a:extLst>
          </p:cNvPr>
          <p:cNvSpPr/>
          <p:nvPr/>
        </p:nvSpPr>
        <p:spPr>
          <a:xfrm>
            <a:off x="8004879" y="3956101"/>
            <a:ext cx="577174" cy="2343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F29EF-88F3-6AA4-97DD-B56340061B28}"/>
              </a:ext>
            </a:extLst>
          </p:cNvPr>
          <p:cNvSpPr txBox="1"/>
          <p:nvPr/>
        </p:nvSpPr>
        <p:spPr>
          <a:xfrm>
            <a:off x="4854120" y="5331528"/>
            <a:ext cx="1637242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Матриця Паралельного Перенесення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47BA3A2-8AF0-E928-6718-1B9C8DB17B7C}"/>
              </a:ext>
            </a:extLst>
          </p:cNvPr>
          <p:cNvSpPr/>
          <p:nvPr/>
        </p:nvSpPr>
        <p:spPr>
          <a:xfrm rot="5400000">
            <a:off x="5498580" y="4491414"/>
            <a:ext cx="236135" cy="1354196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4" grpId="0"/>
      <p:bldP spid="9" grpId="0" animBg="1"/>
      <p:bldP spid="11" grpId="0" animBg="1"/>
      <p:bldP spid="12" grpId="0"/>
      <p:bldP spid="13" grpId="0"/>
      <p:bldP spid="14" grpId="0" animBg="1"/>
      <p:bldP spid="17" grpId="0"/>
      <p:bldP spid="18" grpId="0" animBg="1"/>
      <p:bldP spid="19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494B-D881-38A0-1979-DF03463C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B5956-46C3-238E-5169-A6284AD71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3743577" cy="1678404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Коли координат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uk-UA" dirty="0">
                    <a:latin typeface="YouTube Sans"/>
                  </a:rPr>
                  <a:t>, то можна включати паралельне перенесення в перетворення матриці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Наші вектори тоді перетворюються як точки з положенням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B5956-46C3-238E-5169-A6284AD71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3743577" cy="1678404"/>
              </a:xfrm>
              <a:blipFill>
                <a:blip r:embed="rId2"/>
                <a:stretch>
                  <a:fillRect l="-326" t="-2545" r="-326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7200FD-9DE2-78DC-6275-9AE23E992309}"/>
                  </a:ext>
                </a:extLst>
              </p:cNvPr>
              <p:cNvSpPr txBox="1"/>
              <p:nvPr/>
            </p:nvSpPr>
            <p:spPr>
              <a:xfrm>
                <a:off x="5025267" y="1935507"/>
                <a:ext cx="2165849" cy="1054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7200FD-9DE2-78DC-6275-9AE23E99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67" y="1935507"/>
                <a:ext cx="2165849" cy="105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F49685-C941-6444-FAE6-DDF8B496A787}"/>
                  </a:ext>
                </a:extLst>
              </p:cNvPr>
              <p:cNvSpPr txBox="1"/>
              <p:nvPr/>
            </p:nvSpPr>
            <p:spPr>
              <a:xfrm>
                <a:off x="7186553" y="3095098"/>
                <a:ext cx="62972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F49685-C941-6444-FAE6-DDF8B496A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53" y="3095098"/>
                <a:ext cx="629724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53F51-28BE-69FA-49E8-CCDDFE7C1804}"/>
                  </a:ext>
                </a:extLst>
              </p:cNvPr>
              <p:cNvSpPr txBox="1"/>
              <p:nvPr/>
            </p:nvSpPr>
            <p:spPr>
              <a:xfrm>
                <a:off x="7186553" y="1885686"/>
                <a:ext cx="3251724" cy="1104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∗0+1∗0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53F51-28BE-69FA-49E8-CCDDFE7C1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53" y="1885686"/>
                <a:ext cx="3251724" cy="1104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5D844EB-EA56-751C-90CE-E489FAEF372D}"/>
              </a:ext>
            </a:extLst>
          </p:cNvPr>
          <p:cNvSpPr txBox="1"/>
          <p:nvPr/>
        </p:nvSpPr>
        <p:spPr>
          <a:xfrm>
            <a:off x="8176161" y="3331029"/>
            <a:ext cx="3251724" cy="175432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Цей вектор перетворюється як напрямок. Він є стрілкою, яка починається з початку простору, тому її неможливо перенести. Зауважте що 0 зберігається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53957B-0088-12F4-B587-D23E0B2C02E2}"/>
              </a:ext>
            </a:extLst>
          </p:cNvPr>
          <p:cNvSpPr/>
          <p:nvPr/>
        </p:nvSpPr>
        <p:spPr>
          <a:xfrm>
            <a:off x="7499268" y="3847605"/>
            <a:ext cx="231568" cy="267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B83D7C-2055-7CC0-FC53-FA68AAD0C1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3507205"/>
                <a:ext cx="3743577" cy="14606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Коли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 вектора не можна перенести, і він тоді перетворюється як напрямок і величина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B83D7C-2055-7CC0-FC53-FA68AAD0C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507205"/>
                <a:ext cx="3743577" cy="1460664"/>
              </a:xfrm>
              <a:prstGeom prst="rect">
                <a:avLst/>
              </a:prstGeom>
              <a:blipFill>
                <a:blip r:embed="rId6"/>
                <a:stretch>
                  <a:fillRect l="-326" t="-2917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1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C6F2-0E7A-6CA2-9B2C-16F9E68D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9D3A-BA36-791C-1134-5B9E2FED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049705" cy="4493059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Матриця для масштабування має розмір </a:t>
            </a:r>
            <a:r>
              <a:rPr lang="en-US" dirty="0">
                <a:latin typeface="YouTube Sans"/>
              </a:rPr>
              <a:t>3x3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 для перенесення </a:t>
            </a:r>
            <a:r>
              <a:rPr lang="en-US" dirty="0">
                <a:latin typeface="YouTube Sans"/>
              </a:rPr>
              <a:t>4x4</a:t>
            </a:r>
          </a:p>
          <a:p>
            <a:pPr lvl="1"/>
            <a:r>
              <a:rPr lang="uk-UA" dirty="0">
                <a:latin typeface="YouTube Sans"/>
              </a:rPr>
              <a:t>Ми їх не можемо разом множити, тому що вони мають різні розміри</a:t>
            </a:r>
          </a:p>
          <a:p>
            <a:r>
              <a:rPr lang="uk-UA" dirty="0">
                <a:latin typeface="YouTube Sans"/>
              </a:rPr>
              <a:t>Тобто головна перевага до тепер однорідних координат полягає в тому, що ми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можемо накопичувати паралельне перенесення в наших матрицях</a:t>
            </a:r>
          </a:p>
          <a:p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2533AD-6A77-6586-64CC-BD08CF4FAD58}"/>
                  </a:ext>
                </a:extLst>
              </p:cNvPr>
              <p:cNvSpPr txBox="1"/>
              <p:nvPr/>
            </p:nvSpPr>
            <p:spPr>
              <a:xfrm>
                <a:off x="5538130" y="2231858"/>
                <a:ext cx="2354684" cy="1123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2533AD-6A77-6586-64CC-BD08CF4F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0" y="2231858"/>
                <a:ext cx="2354684" cy="1123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E9606-CFC0-B678-E215-F0C8EE02B815}"/>
                  </a:ext>
                </a:extLst>
              </p:cNvPr>
              <p:cNvSpPr txBox="1"/>
              <p:nvPr/>
            </p:nvSpPr>
            <p:spPr>
              <a:xfrm>
                <a:off x="7829052" y="3420251"/>
                <a:ext cx="2794418" cy="1087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E9606-CFC0-B678-E215-F0C8EE02B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52" y="3420251"/>
                <a:ext cx="2794418" cy="1087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663C70-7D8A-7E62-E426-C44A7BB18EBD}"/>
                  </a:ext>
                </a:extLst>
              </p:cNvPr>
              <p:cNvSpPr txBox="1"/>
              <p:nvPr/>
            </p:nvSpPr>
            <p:spPr>
              <a:xfrm>
                <a:off x="7790029" y="2186776"/>
                <a:ext cx="3612207" cy="1170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663C70-7D8A-7E62-E426-C44A7BB1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029" y="2186776"/>
                <a:ext cx="3612207" cy="117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7824BC3-4B1D-8264-E74C-781FC13F85B4}"/>
              </a:ext>
            </a:extLst>
          </p:cNvPr>
          <p:cNvSpPr/>
          <p:nvPr/>
        </p:nvSpPr>
        <p:spPr>
          <a:xfrm>
            <a:off x="10670292" y="2174351"/>
            <a:ext cx="593766" cy="8911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F8DEE-00F9-501D-C735-F9C39B93489E}"/>
              </a:ext>
            </a:extLst>
          </p:cNvPr>
          <p:cNvSpPr txBox="1"/>
          <p:nvPr/>
        </p:nvSpPr>
        <p:spPr>
          <a:xfrm>
            <a:off x="8090970" y="1071489"/>
            <a:ext cx="1215200" cy="92333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Немає впливу на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D2701-F41A-A67D-C3DF-44849C4CB498}"/>
              </a:ext>
            </a:extLst>
          </p:cNvPr>
          <p:cNvSpPr/>
          <p:nvPr/>
        </p:nvSpPr>
        <p:spPr>
          <a:xfrm>
            <a:off x="8170536" y="3420251"/>
            <a:ext cx="2345376" cy="8546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D5D0DC-C37D-3886-2316-49B1E73110E2}"/>
              </a:ext>
            </a:extLst>
          </p:cNvPr>
          <p:cNvCxnSpPr>
            <a:cxnSpLocks/>
          </p:cNvCxnSpPr>
          <p:nvPr/>
        </p:nvCxnSpPr>
        <p:spPr>
          <a:xfrm>
            <a:off x="7538866" y="4181830"/>
            <a:ext cx="6316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BFD16C-DF82-558E-0E86-095DB478CB89}"/>
              </a:ext>
            </a:extLst>
          </p:cNvPr>
          <p:cNvSpPr txBox="1"/>
          <p:nvPr/>
        </p:nvSpPr>
        <p:spPr>
          <a:xfrm>
            <a:off x="5641168" y="3584013"/>
            <a:ext cx="2004900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Цей сам результат як для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3x3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матриці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3AA847-F310-197B-E40C-CB19F378A6B9}"/>
                  </a:ext>
                </a:extLst>
              </p:cNvPr>
              <p:cNvSpPr txBox="1"/>
              <p:nvPr/>
            </p:nvSpPr>
            <p:spPr>
              <a:xfrm>
                <a:off x="5311576" y="4639722"/>
                <a:ext cx="4566012" cy="114678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b="1" dirty="0">
                    <a:latin typeface="YouTube Sans"/>
                  </a:rPr>
                  <a:t>Матриця Масштабування</a:t>
                </a:r>
                <a:r>
                  <a:rPr lang="en-US" b="1" dirty="0">
                    <a:latin typeface="YouTube Sans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3AA847-F310-197B-E40C-CB19F378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76" y="4639722"/>
                <a:ext cx="4566012" cy="1146789"/>
              </a:xfrm>
              <a:prstGeom prst="rect">
                <a:avLst/>
              </a:prstGeom>
              <a:blipFill>
                <a:blip r:embed="rId5"/>
                <a:stretch>
                  <a:fillRect l="-106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40FB4AC-02C0-4059-E240-98525D95D967}"/>
              </a:ext>
            </a:extLst>
          </p:cNvPr>
          <p:cNvSpPr/>
          <p:nvPr/>
        </p:nvSpPr>
        <p:spPr>
          <a:xfrm>
            <a:off x="8252765" y="3074639"/>
            <a:ext cx="2106810" cy="29526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E3D62-6F44-FFF3-4EE5-CF33A6EDAEC7}"/>
              </a:ext>
            </a:extLst>
          </p:cNvPr>
          <p:cNvSpPr txBox="1"/>
          <p:nvPr/>
        </p:nvSpPr>
        <p:spPr>
          <a:xfrm>
            <a:off x="9455091" y="1071489"/>
            <a:ext cx="2109767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ouTube Sans"/>
              </a:rPr>
              <a:t>W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координат без змін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ABEA1-E8E0-539D-BC9F-A3BAAC3F7BED}"/>
              </a:ext>
            </a:extLst>
          </p:cNvPr>
          <p:cNvSpPr/>
          <p:nvPr/>
        </p:nvSpPr>
        <p:spPr>
          <a:xfrm>
            <a:off x="10515912" y="3074639"/>
            <a:ext cx="593766" cy="295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2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  <p:bldP spid="10" grpId="0" animBg="1"/>
      <p:bldP spid="16" grpId="0" animBg="1"/>
      <p:bldP spid="20" grpId="0" animBg="1"/>
      <p:bldP spid="8" grpId="0"/>
      <p:bldP spid="12" grpId="0" animBg="1"/>
      <p:bldP spid="1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A05A-1A24-EF1D-4A9E-D449C604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Повор</a:t>
            </a:r>
            <a:r>
              <a:rPr lang="en-US" dirty="0">
                <a:latin typeface="YouTube Sans"/>
              </a:rPr>
              <a:t>o</a:t>
            </a:r>
            <a:r>
              <a:rPr lang="uk-UA" dirty="0">
                <a:latin typeface="YouTube Sans"/>
              </a:rPr>
              <a:t>т</a:t>
            </a:r>
            <a:r>
              <a:rPr lang="en-US" dirty="0">
                <a:latin typeface="YouTube Sans"/>
              </a:rPr>
              <a:t>/Rotation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25472-06E0-DA60-2DA5-744569233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3396151" cy="217087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Обертання в трьох вимірах є трохи складне</a:t>
                </a:r>
              </a:p>
              <a:p>
                <a:r>
                  <a:rPr lang="uk-UA" dirty="0">
                    <a:latin typeface="YouTube Sans"/>
                  </a:rPr>
                  <a:t>Натепер, будемо тільки думати як обернути точку довкола осі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 є той сам процес як обертання у 2 вимірах</a:t>
                </a:r>
                <a:endParaRPr lang="en-US" dirty="0">
                  <a:latin typeface="YouTube Sans"/>
                </a:endParaRPr>
              </a:p>
              <a:p>
                <a:pPr lvl="1"/>
                <a:endParaRPr lang="uk-UA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25472-06E0-DA60-2DA5-744569233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3396151" cy="2170878"/>
              </a:xfrm>
              <a:blipFill>
                <a:blip r:embed="rId2"/>
                <a:stretch>
                  <a:fillRect l="-359" t="-1966" b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609C-BC9E-C7DB-C9F5-28F400A1364D}"/>
              </a:ext>
            </a:extLst>
          </p:cNvPr>
          <p:cNvCxnSpPr>
            <a:cxnSpLocks/>
            <a:endCxn id="12" idx="6"/>
          </p:cNvCxnSpPr>
          <p:nvPr/>
        </p:nvCxnSpPr>
        <p:spPr>
          <a:xfrm>
            <a:off x="8291945" y="2962807"/>
            <a:ext cx="1125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E08675-9FCE-9B1A-1903-76E619D5CE4C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8291946" y="1980124"/>
            <a:ext cx="0" cy="98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1103-A9C8-2A8C-528A-137425198FC8}"/>
                  </a:ext>
                </a:extLst>
              </p:cNvPr>
              <p:cNvSpPr txBox="1"/>
              <p:nvPr/>
            </p:nvSpPr>
            <p:spPr>
              <a:xfrm>
                <a:off x="9512854" y="279089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1103-A9C8-2A8C-528A-13742519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854" y="2790897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6129" r="-1290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DF16CE-52FC-4A06-BFAF-5C8876A8061D}"/>
                  </a:ext>
                </a:extLst>
              </p:cNvPr>
              <p:cNvSpPr txBox="1"/>
              <p:nvPr/>
            </p:nvSpPr>
            <p:spPr>
              <a:xfrm>
                <a:off x="8206254" y="1647041"/>
                <a:ext cx="1979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DF16CE-52FC-4A06-BFAF-5C8876A80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54" y="1647041"/>
                <a:ext cx="197938" cy="276999"/>
              </a:xfrm>
              <a:prstGeom prst="rect">
                <a:avLst/>
              </a:prstGeom>
              <a:blipFill>
                <a:blip r:embed="rId4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D0F91DB-61E7-E8A6-3453-4EEF56CA33B6}"/>
              </a:ext>
            </a:extLst>
          </p:cNvPr>
          <p:cNvSpPr/>
          <p:nvPr/>
        </p:nvSpPr>
        <p:spPr>
          <a:xfrm>
            <a:off x="7166759" y="1980124"/>
            <a:ext cx="2250373" cy="1965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64776F-841F-02DC-AD7C-1763938FF4FB}"/>
              </a:ext>
            </a:extLst>
          </p:cNvPr>
          <p:cNvSpPr/>
          <p:nvPr/>
        </p:nvSpPr>
        <p:spPr>
          <a:xfrm>
            <a:off x="9232882" y="2466990"/>
            <a:ext cx="160317" cy="1425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9C9C0C-2AB1-7C80-D460-BE54C20745CE}"/>
              </a:ext>
            </a:extLst>
          </p:cNvPr>
          <p:cNvSpPr/>
          <p:nvPr/>
        </p:nvSpPr>
        <p:spPr>
          <a:xfrm>
            <a:off x="8677932" y="2001329"/>
            <a:ext cx="160317" cy="14250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7DF7A9-32FB-8F34-3010-EFEA504ACB20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8305223" y="2122963"/>
            <a:ext cx="396187" cy="8447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93F3C4-DDFC-6833-3A8B-EF483DAB4AC9}"/>
                  </a:ext>
                </a:extLst>
              </p:cNvPr>
              <p:cNvSpPr txBox="1"/>
              <p:nvPr/>
            </p:nvSpPr>
            <p:spPr>
              <a:xfrm>
                <a:off x="9031211" y="2652398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93F3C4-DDFC-6833-3A8B-EF483DAB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11" y="2652398"/>
                <a:ext cx="293157" cy="276999"/>
              </a:xfrm>
              <a:prstGeom prst="rect">
                <a:avLst/>
              </a:prstGeom>
              <a:blipFill>
                <a:blip r:embed="rId5"/>
                <a:stretch>
                  <a:fillRect l="-16327" r="-408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F133C2-1565-3B87-A3A3-7326A7EBFA4A}"/>
                  </a:ext>
                </a:extLst>
              </p:cNvPr>
              <p:cNvSpPr txBox="1"/>
              <p:nvPr/>
            </p:nvSpPr>
            <p:spPr>
              <a:xfrm>
                <a:off x="8699602" y="2321470"/>
                <a:ext cx="287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F133C2-1565-3B87-A3A3-7326A7EB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602" y="2321470"/>
                <a:ext cx="287836" cy="276999"/>
              </a:xfrm>
              <a:prstGeom prst="rect">
                <a:avLst/>
              </a:prstGeom>
              <a:blipFill>
                <a:blip r:embed="rId6"/>
                <a:stretch>
                  <a:fillRect l="-17021" r="-63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8AE17-64E5-BB36-5344-9E3BC31F31F1}"/>
                  </a:ext>
                </a:extLst>
              </p:cNvPr>
              <p:cNvSpPr txBox="1"/>
              <p:nvPr/>
            </p:nvSpPr>
            <p:spPr>
              <a:xfrm>
                <a:off x="9417132" y="2341988"/>
                <a:ext cx="2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8AE17-64E5-BB36-5344-9E3BC31F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132" y="2341988"/>
                <a:ext cx="289310" cy="276999"/>
              </a:xfrm>
              <a:prstGeom prst="rect">
                <a:avLst/>
              </a:prstGeom>
              <a:blipFill>
                <a:blip r:embed="rId7"/>
                <a:stretch>
                  <a:fillRect l="-19149" r="-638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6F4A4C-627F-FDFE-EA78-12E43D523BCF}"/>
                  </a:ext>
                </a:extLst>
              </p:cNvPr>
              <p:cNvSpPr txBox="1"/>
              <p:nvPr/>
            </p:nvSpPr>
            <p:spPr>
              <a:xfrm>
                <a:off x="8677932" y="1680214"/>
                <a:ext cx="283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6F4A4C-627F-FDFE-EA78-12E43D52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932" y="1680214"/>
                <a:ext cx="283987" cy="276999"/>
              </a:xfrm>
              <a:prstGeom prst="rect">
                <a:avLst/>
              </a:prstGeom>
              <a:blipFill>
                <a:blip r:embed="rId8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F86D56-DC41-4203-2008-85CA4365E9B8}"/>
                  </a:ext>
                </a:extLst>
              </p:cNvPr>
              <p:cNvSpPr txBox="1"/>
              <p:nvPr/>
            </p:nvSpPr>
            <p:spPr>
              <a:xfrm>
                <a:off x="5160105" y="1924040"/>
                <a:ext cx="143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F86D56-DC41-4203-2008-85CA4365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05" y="1924040"/>
                <a:ext cx="1438150" cy="276999"/>
              </a:xfrm>
              <a:prstGeom prst="rect">
                <a:avLst/>
              </a:prstGeom>
              <a:blipFill>
                <a:blip r:embed="rId9"/>
                <a:stretch>
                  <a:fillRect l="-2966" r="-508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ADF271-C9D6-2531-F608-261F586D7DD1}"/>
                  </a:ext>
                </a:extLst>
              </p:cNvPr>
              <p:cNvSpPr txBox="1"/>
              <p:nvPr/>
            </p:nvSpPr>
            <p:spPr>
              <a:xfrm>
                <a:off x="5160105" y="2308612"/>
                <a:ext cx="144174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ADF271-C9D6-2531-F608-261F586D7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05" y="2308612"/>
                <a:ext cx="1441741" cy="298928"/>
              </a:xfrm>
              <a:prstGeom prst="rect">
                <a:avLst/>
              </a:prstGeom>
              <a:blipFill>
                <a:blip r:embed="rId10"/>
                <a:stretch>
                  <a:fillRect l="-2954" t="-2041" r="-506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B117E5-8006-88A9-A02C-8141999D0196}"/>
                  </a:ext>
                </a:extLst>
              </p:cNvPr>
              <p:cNvSpPr txBox="1"/>
              <p:nvPr/>
            </p:nvSpPr>
            <p:spPr>
              <a:xfrm>
                <a:off x="5160105" y="2718522"/>
                <a:ext cx="193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B117E5-8006-88A9-A02C-8141999D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05" y="2718522"/>
                <a:ext cx="1932259" cy="276999"/>
              </a:xfrm>
              <a:prstGeom prst="rect">
                <a:avLst/>
              </a:prstGeom>
              <a:blipFill>
                <a:blip r:embed="rId11"/>
                <a:stretch>
                  <a:fillRect l="-1893" r="-378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777F14-E7E9-1023-F37F-E8C3EAFEBC60}"/>
                  </a:ext>
                </a:extLst>
              </p:cNvPr>
              <p:cNvSpPr txBox="1"/>
              <p:nvPr/>
            </p:nvSpPr>
            <p:spPr>
              <a:xfrm>
                <a:off x="5160105" y="3103094"/>
                <a:ext cx="193585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777F14-E7E9-1023-F37F-E8C3EAFE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105" y="3103094"/>
                <a:ext cx="1935851" cy="298928"/>
              </a:xfrm>
              <a:prstGeom prst="rect">
                <a:avLst/>
              </a:prstGeom>
              <a:blipFill>
                <a:blip r:embed="rId12"/>
                <a:stretch>
                  <a:fillRect l="-1887" r="-377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9D712-53A5-7585-8711-B7C0D4967EBF}"/>
                  </a:ext>
                </a:extLst>
              </p:cNvPr>
              <p:cNvSpPr txBox="1"/>
              <p:nvPr/>
            </p:nvSpPr>
            <p:spPr>
              <a:xfrm>
                <a:off x="9584332" y="938709"/>
                <a:ext cx="1782822" cy="120032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формулу яка перенесе точку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rgbClr val="0070C0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</a:t>
                </a:r>
                <a:r>
                  <a:rPr lang="uk-UA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9D712-53A5-7585-8711-B7C0D4967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332" y="938709"/>
                <a:ext cx="1782822" cy="1200329"/>
              </a:xfrm>
              <a:prstGeom prst="rect">
                <a:avLst/>
              </a:prstGeom>
              <a:blipFill>
                <a:blip r:embed="rId13"/>
                <a:stretch>
                  <a:fillRect l="-2730" t="-3046" r="-273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95B31E-2208-E725-75E9-8E26ACE930A0}"/>
                  </a:ext>
                </a:extLst>
              </p:cNvPr>
              <p:cNvSpPr txBox="1"/>
              <p:nvPr/>
            </p:nvSpPr>
            <p:spPr>
              <a:xfrm>
                <a:off x="654194" y="4512639"/>
                <a:ext cx="1931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95B31E-2208-E725-75E9-8E26ACE9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4" y="4512639"/>
                <a:ext cx="1931491" cy="276999"/>
              </a:xfrm>
              <a:prstGeom prst="rect">
                <a:avLst/>
              </a:prstGeom>
              <a:blipFill>
                <a:blip r:embed="rId14"/>
                <a:stretch>
                  <a:fillRect l="-189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E530FF-F5E4-C92D-C68A-47FCF95252CB}"/>
                  </a:ext>
                </a:extLst>
              </p:cNvPr>
              <p:cNvSpPr txBox="1"/>
              <p:nvPr/>
            </p:nvSpPr>
            <p:spPr>
              <a:xfrm>
                <a:off x="654194" y="4900620"/>
                <a:ext cx="190866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E530FF-F5E4-C92D-C68A-47FCF952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4" y="4900620"/>
                <a:ext cx="1908664" cy="298928"/>
              </a:xfrm>
              <a:prstGeom prst="rect">
                <a:avLst/>
              </a:prstGeom>
              <a:blipFill>
                <a:blip r:embed="rId15"/>
                <a:stretch>
                  <a:fillRect l="-191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eft Brace 47">
            <a:extLst>
              <a:ext uri="{FF2B5EF4-FFF2-40B4-BE49-F238E27FC236}">
                <a16:creationId xmlns:a16="http://schemas.microsoft.com/office/drawing/2014/main" id="{8B619277-298B-2C0E-174D-98995CC08642}"/>
              </a:ext>
            </a:extLst>
          </p:cNvPr>
          <p:cNvSpPr/>
          <p:nvPr/>
        </p:nvSpPr>
        <p:spPr>
          <a:xfrm rot="16200000">
            <a:off x="3597234" y="2988552"/>
            <a:ext cx="243445" cy="4754089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6C6120-D658-2F5C-A504-F971A46E2A4C}"/>
              </a:ext>
            </a:extLst>
          </p:cNvPr>
          <p:cNvSpPr txBox="1"/>
          <p:nvPr/>
        </p:nvSpPr>
        <p:spPr>
          <a:xfrm>
            <a:off x="2099953" y="5570467"/>
            <a:ext cx="262670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Формули для суми аргументів</a:t>
            </a:r>
            <a:endParaRPr lang="en-US" dirty="0">
              <a:latin typeface="YouTube San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04E90C-21CE-1E65-7286-A7A264D2C74E}"/>
              </a:ext>
            </a:extLst>
          </p:cNvPr>
          <p:cNvSpPr/>
          <p:nvPr/>
        </p:nvSpPr>
        <p:spPr>
          <a:xfrm>
            <a:off x="3568536" y="4512640"/>
            <a:ext cx="843148" cy="731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B783A7-07FD-836B-43AA-803041EC938D}"/>
              </a:ext>
            </a:extLst>
          </p:cNvPr>
          <p:cNvSpPr/>
          <p:nvPr/>
        </p:nvSpPr>
        <p:spPr>
          <a:xfrm>
            <a:off x="5271210" y="4501681"/>
            <a:ext cx="843148" cy="731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6AFDA0-7E2C-8A78-7A63-9AB0FBA93280}"/>
              </a:ext>
            </a:extLst>
          </p:cNvPr>
          <p:cNvSpPr/>
          <p:nvPr/>
        </p:nvSpPr>
        <p:spPr>
          <a:xfrm>
            <a:off x="5064383" y="1924694"/>
            <a:ext cx="1541998" cy="731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076B26-3F73-BC8B-5E08-9819BD5E494A}"/>
                  </a:ext>
                </a:extLst>
              </p:cNvPr>
              <p:cNvSpPr txBox="1"/>
              <p:nvPr/>
            </p:nvSpPr>
            <p:spPr>
              <a:xfrm>
                <a:off x="6199259" y="4512639"/>
                <a:ext cx="276434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076B26-3F73-BC8B-5E08-9819BD5E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59" y="4512639"/>
                <a:ext cx="2764346" cy="298928"/>
              </a:xfrm>
              <a:prstGeom prst="rect">
                <a:avLst/>
              </a:prstGeom>
              <a:blipFill>
                <a:blip r:embed="rId16"/>
                <a:stretch>
                  <a:fillRect l="-442" r="-883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E008F7-9792-06F3-76B6-FA79B84264F6}"/>
                  </a:ext>
                </a:extLst>
              </p:cNvPr>
              <p:cNvSpPr txBox="1"/>
              <p:nvPr/>
            </p:nvSpPr>
            <p:spPr>
              <a:xfrm>
                <a:off x="6195403" y="4868246"/>
                <a:ext cx="275652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E008F7-9792-06F3-76B6-FA79B842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403" y="4868246"/>
                <a:ext cx="2756524" cy="298928"/>
              </a:xfrm>
              <a:prstGeom prst="rect">
                <a:avLst/>
              </a:prstGeom>
              <a:blipFill>
                <a:blip r:embed="rId17"/>
                <a:stretch>
                  <a:fillRect t="-2041" r="-22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30812D-5FA4-3BBC-1B49-FFA1E2B75ABB}"/>
                  </a:ext>
                </a:extLst>
              </p:cNvPr>
              <p:cNvSpPr txBox="1"/>
              <p:nvPr/>
            </p:nvSpPr>
            <p:spPr>
              <a:xfrm>
                <a:off x="6195403" y="5364036"/>
                <a:ext cx="3433119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uk-UA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30812D-5FA4-3BBC-1B49-FFA1E2B75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403" y="5364036"/>
                <a:ext cx="3433119" cy="88036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1CC7A071-4D4D-436F-E990-D6248F469822}"/>
              </a:ext>
            </a:extLst>
          </p:cNvPr>
          <p:cNvSpPr/>
          <p:nvPr/>
        </p:nvSpPr>
        <p:spPr>
          <a:xfrm>
            <a:off x="6406738" y="5364036"/>
            <a:ext cx="2484180" cy="96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0FE839-B134-9940-F06D-6133043B18B1}"/>
              </a:ext>
            </a:extLst>
          </p:cNvPr>
          <p:cNvSpPr txBox="1"/>
          <p:nvPr/>
        </p:nvSpPr>
        <p:spPr>
          <a:xfrm>
            <a:off x="9342197" y="4225217"/>
            <a:ext cx="1612315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наша матриця повороту!</a:t>
            </a:r>
            <a:endParaRPr lang="en-US" dirty="0">
              <a:latin typeface="YouTube San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2792A4-DC56-B9A2-446E-7CAA4392009C}"/>
              </a:ext>
            </a:extLst>
          </p:cNvPr>
          <p:cNvCxnSpPr>
            <a:cxnSpLocks/>
          </p:cNvCxnSpPr>
          <p:nvPr/>
        </p:nvCxnSpPr>
        <p:spPr>
          <a:xfrm flipH="1">
            <a:off x="8890918" y="5050084"/>
            <a:ext cx="526214" cy="313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9E02D5-72DC-0EBE-3F9A-86A427AECE42}"/>
                  </a:ext>
                </a:extLst>
              </p:cNvPr>
              <p:cNvSpPr txBox="1"/>
              <p:nvPr/>
            </p:nvSpPr>
            <p:spPr>
              <a:xfrm>
                <a:off x="2585685" y="4510167"/>
                <a:ext cx="355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9E02D5-72DC-0EBE-3F9A-86A427AE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85" y="4510167"/>
                <a:ext cx="3554563" cy="276999"/>
              </a:xfrm>
              <a:prstGeom prst="rect">
                <a:avLst/>
              </a:prstGeom>
              <a:blipFill>
                <a:blip r:embed="rId19"/>
                <a:stretch>
                  <a:fillRect r="-18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D3398B-F2EA-B659-45A1-B4FD4485B1E4}"/>
                  </a:ext>
                </a:extLst>
              </p:cNvPr>
              <p:cNvSpPr txBox="1"/>
              <p:nvPr/>
            </p:nvSpPr>
            <p:spPr>
              <a:xfrm>
                <a:off x="2562858" y="4899311"/>
                <a:ext cx="358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D3398B-F2EA-B659-45A1-B4FD4485B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58" y="4899311"/>
                <a:ext cx="3580980" cy="276999"/>
              </a:xfrm>
              <a:prstGeom prst="rect">
                <a:avLst/>
              </a:prstGeom>
              <a:blipFill>
                <a:blip r:embed="rId20"/>
                <a:stretch>
                  <a:fillRect r="-170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25687AFC-3217-A17E-263A-8DF856EED87B}"/>
              </a:ext>
            </a:extLst>
          </p:cNvPr>
          <p:cNvSpPr/>
          <p:nvPr/>
        </p:nvSpPr>
        <p:spPr>
          <a:xfrm>
            <a:off x="8568563" y="1876620"/>
            <a:ext cx="872501" cy="84189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4416-BB87-74F3-C252-4250BED1F727}"/>
              </a:ext>
            </a:extLst>
          </p:cNvPr>
          <p:cNvCxnSpPr>
            <a:cxnSpLocks/>
            <a:stCxn id="15" idx="0"/>
          </p:cNvCxnSpPr>
          <p:nvPr/>
        </p:nvCxnSpPr>
        <p:spPr>
          <a:xfrm flipH="1">
            <a:off x="8945826" y="1876620"/>
            <a:ext cx="58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2DDB2D8A-99EE-C150-8E50-162D79D193BA}"/>
              </a:ext>
            </a:extLst>
          </p:cNvPr>
          <p:cNvSpPr/>
          <p:nvPr/>
        </p:nvSpPr>
        <p:spPr>
          <a:xfrm>
            <a:off x="8251247" y="2745070"/>
            <a:ext cx="316524" cy="262251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3F0F32-DB6E-7D9E-9D63-7B1A55A04194}"/>
              </a:ext>
            </a:extLst>
          </p:cNvPr>
          <p:cNvCxnSpPr>
            <a:cxnSpLocks/>
          </p:cNvCxnSpPr>
          <p:nvPr/>
        </p:nvCxnSpPr>
        <p:spPr>
          <a:xfrm flipV="1">
            <a:off x="8309758" y="2588624"/>
            <a:ext cx="946602" cy="3692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F4393626-21CF-6837-FE7B-D65E4D5AC1D3}"/>
              </a:ext>
            </a:extLst>
          </p:cNvPr>
          <p:cNvSpPr/>
          <p:nvPr/>
        </p:nvSpPr>
        <p:spPr>
          <a:xfrm>
            <a:off x="8512750" y="2852771"/>
            <a:ext cx="95719" cy="206537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28" grpId="0"/>
      <p:bldP spid="30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8" grpId="0"/>
      <p:bldP spid="11" grpId="0"/>
      <p:bldP spid="15" grpId="0" animBg="1"/>
      <p:bldP spid="33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E837-D4BC-A164-EDE6-2F91BB2D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Повор</a:t>
            </a:r>
            <a:r>
              <a:rPr lang="en-US" dirty="0">
                <a:latin typeface="YouTube Sans"/>
              </a:rPr>
              <a:t>o</a:t>
            </a:r>
            <a:r>
              <a:rPr lang="uk-UA" dirty="0">
                <a:latin typeface="YouTube Sans"/>
              </a:rPr>
              <a:t>т</a:t>
            </a:r>
            <a:r>
              <a:rPr lang="en-US" dirty="0">
                <a:latin typeface="YouTube Sans"/>
              </a:rPr>
              <a:t>/Rotation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0237E-E2EE-D8D4-EC73-774F5DF7F8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9187554" cy="1186774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Таке саме виведення отримує матриці повороту довкола осей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uk-UA" b="0" dirty="0">
                  <a:latin typeface="YouTube Sans"/>
                </a:endParaRPr>
              </a:p>
              <a:p>
                <a:pPr lvl="1"/>
                <a:r>
                  <a:rPr lang="uk-UA" b="0" dirty="0">
                    <a:latin typeface="YouTube Sans"/>
                  </a:rPr>
                  <a:t>Матриці мають малі різниці між собою</a:t>
                </a:r>
              </a:p>
              <a:p>
                <a:r>
                  <a:rPr lang="uk-UA" dirty="0">
                    <a:latin typeface="YouTube Sans"/>
                  </a:rPr>
                  <a:t>Я не перейду виведення тих формул, вони є дані внизу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0237E-E2EE-D8D4-EC73-774F5DF7F8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9187554" cy="1186774"/>
              </a:xfrm>
              <a:blipFill>
                <a:blip r:embed="rId2"/>
                <a:stretch>
                  <a:fillRect l="-133" t="-3590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A5F7C-A550-BCA6-D75A-7A821E15614C}"/>
                  </a:ext>
                </a:extLst>
              </p:cNvPr>
              <p:cNvSpPr txBox="1"/>
              <p:nvPr/>
            </p:nvSpPr>
            <p:spPr>
              <a:xfrm>
                <a:off x="5916544" y="3153053"/>
                <a:ext cx="3654334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𝑜𝑡𝑎𝑡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uk-UA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A5F7C-A550-BCA6-D75A-7A821E156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544" y="3153053"/>
                <a:ext cx="3654334" cy="778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C6248F-758F-9EFD-5DA9-FB75DA8D4BA3}"/>
                  </a:ext>
                </a:extLst>
              </p:cNvPr>
              <p:cNvSpPr txBox="1"/>
              <p:nvPr/>
            </p:nvSpPr>
            <p:spPr>
              <a:xfrm>
                <a:off x="1261872" y="3143726"/>
                <a:ext cx="363599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𝑜𝑡𝑎𝑡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uk-UA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C6248F-758F-9EFD-5DA9-FB75DA8D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143726"/>
                <a:ext cx="363599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83F66-8661-2BC7-373A-3859843C04EA}"/>
                  </a:ext>
                </a:extLst>
              </p:cNvPr>
              <p:cNvSpPr txBox="1"/>
              <p:nvPr/>
            </p:nvSpPr>
            <p:spPr>
              <a:xfrm>
                <a:off x="1261872" y="4309353"/>
                <a:ext cx="3673057" cy="90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𝑜𝑡𝑎𝑡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uk-UA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83F66-8661-2BC7-373A-3859843C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309353"/>
                <a:ext cx="3673057" cy="908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1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702B-687E-B3E8-0CFB-DD747E4F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1448-E5A7-DAD8-EBBE-887466BE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27659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Треба вважати в якому порядку ви множите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накопичуєте матриці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Нам слід множити матрицю масштабування </a:t>
            </a:r>
            <a:r>
              <a:rPr lang="en-US" dirty="0">
                <a:latin typeface="YouTube Sans"/>
              </a:rPr>
              <a:t>-&gt; </a:t>
            </a:r>
            <a:r>
              <a:rPr lang="uk-UA" dirty="0">
                <a:latin typeface="YouTube Sans"/>
              </a:rPr>
              <a:t>повороту </a:t>
            </a:r>
            <a:r>
              <a:rPr lang="en-US" dirty="0">
                <a:latin typeface="YouTube Sans"/>
              </a:rPr>
              <a:t>-&gt; </a:t>
            </a:r>
            <a:r>
              <a:rPr lang="uk-UA" dirty="0">
                <a:latin typeface="YouTube Sans"/>
              </a:rPr>
              <a:t>паралельного перенесення щоби отримати правильні результати</a:t>
            </a:r>
            <a:endParaRPr lang="en-US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D4104A-B3C9-E646-FCCA-FF933954015B}"/>
              </a:ext>
            </a:extLst>
          </p:cNvPr>
          <p:cNvCxnSpPr>
            <a:cxnSpLocks/>
          </p:cNvCxnSpPr>
          <p:nvPr/>
        </p:nvCxnSpPr>
        <p:spPr>
          <a:xfrm flipV="1">
            <a:off x="1608024" y="4182673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E7D322-D8FC-A133-1FE1-D490DCF4D77F}"/>
              </a:ext>
            </a:extLst>
          </p:cNvPr>
          <p:cNvCxnSpPr>
            <a:cxnSpLocks/>
          </p:cNvCxnSpPr>
          <p:nvPr/>
        </p:nvCxnSpPr>
        <p:spPr>
          <a:xfrm flipV="1">
            <a:off x="1608024" y="4809095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A4634C-9325-B390-529F-FEC78F17DB72}"/>
              </a:ext>
            </a:extLst>
          </p:cNvPr>
          <p:cNvSpPr/>
          <p:nvPr/>
        </p:nvSpPr>
        <p:spPr>
          <a:xfrm>
            <a:off x="1510753" y="4670595"/>
            <a:ext cx="194537" cy="2077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4ADA8F-D738-EB1F-F6C0-6EB52A31CE8D}"/>
                  </a:ext>
                </a:extLst>
              </p:cNvPr>
              <p:cNvSpPr txBox="1"/>
              <p:nvPr/>
            </p:nvSpPr>
            <p:spPr>
              <a:xfrm>
                <a:off x="2385858" y="467059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4ADA8F-D738-EB1F-F6C0-6EB52A31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858" y="4670595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3CA36-5FD6-78C1-EE95-DEEE6A0C6F6D}"/>
                  </a:ext>
                </a:extLst>
              </p:cNvPr>
              <p:cNvSpPr txBox="1"/>
              <p:nvPr/>
            </p:nvSpPr>
            <p:spPr>
              <a:xfrm>
                <a:off x="1510753" y="383642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03CA36-5FD6-78C1-EE95-DEEE6A0C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53" y="3836424"/>
                <a:ext cx="197939" cy="276999"/>
              </a:xfrm>
              <a:prstGeom prst="rect">
                <a:avLst/>
              </a:prstGeom>
              <a:blipFill>
                <a:blip r:embed="rId3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5CBAC-CF50-41A8-415D-EEA795498B69}"/>
              </a:ext>
            </a:extLst>
          </p:cNvPr>
          <p:cNvCxnSpPr>
            <a:cxnSpLocks/>
          </p:cNvCxnSpPr>
          <p:nvPr/>
        </p:nvCxnSpPr>
        <p:spPr>
          <a:xfrm flipV="1">
            <a:off x="3432582" y="3339954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687BF-CCE4-CEF7-7C0B-368D92F8E82B}"/>
              </a:ext>
            </a:extLst>
          </p:cNvPr>
          <p:cNvCxnSpPr>
            <a:cxnSpLocks/>
          </p:cNvCxnSpPr>
          <p:nvPr/>
        </p:nvCxnSpPr>
        <p:spPr>
          <a:xfrm flipV="1">
            <a:off x="3432582" y="3966376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237D9-4531-60BB-1751-28466325D836}"/>
              </a:ext>
            </a:extLst>
          </p:cNvPr>
          <p:cNvSpPr/>
          <p:nvPr/>
        </p:nvSpPr>
        <p:spPr>
          <a:xfrm>
            <a:off x="3280182" y="3752604"/>
            <a:ext cx="332507" cy="3670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9F5FC5-0B11-39AC-9830-C0C08EFDCDB6}"/>
                  </a:ext>
                </a:extLst>
              </p:cNvPr>
              <p:cNvSpPr txBox="1"/>
              <p:nvPr/>
            </p:nvSpPr>
            <p:spPr>
              <a:xfrm>
                <a:off x="4210416" y="382787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9F5FC5-0B11-39AC-9830-C0C08EFD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416" y="3827876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D62F75-4DDA-5E23-57FD-32C5D88BC54D}"/>
                  </a:ext>
                </a:extLst>
              </p:cNvPr>
              <p:cNvSpPr txBox="1"/>
              <p:nvPr/>
            </p:nvSpPr>
            <p:spPr>
              <a:xfrm>
                <a:off x="3335311" y="2993705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D62F75-4DDA-5E23-57FD-32C5D88BC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11" y="2993705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BC774D-0CDF-E58E-507C-CE83D758CCAB}"/>
              </a:ext>
            </a:extLst>
          </p:cNvPr>
          <p:cNvCxnSpPr>
            <a:cxnSpLocks/>
          </p:cNvCxnSpPr>
          <p:nvPr/>
        </p:nvCxnSpPr>
        <p:spPr>
          <a:xfrm flipV="1">
            <a:off x="5205680" y="3339954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18FBB9-F01D-602A-14B6-C24B746B666B}"/>
              </a:ext>
            </a:extLst>
          </p:cNvPr>
          <p:cNvCxnSpPr>
            <a:cxnSpLocks/>
          </p:cNvCxnSpPr>
          <p:nvPr/>
        </p:nvCxnSpPr>
        <p:spPr>
          <a:xfrm flipV="1">
            <a:off x="5205680" y="3966376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C2B77-ADDF-D3D2-D729-AAA8FFE78BE1}"/>
              </a:ext>
            </a:extLst>
          </p:cNvPr>
          <p:cNvSpPr/>
          <p:nvPr/>
        </p:nvSpPr>
        <p:spPr>
          <a:xfrm rot="2707759">
            <a:off x="5053280" y="3752604"/>
            <a:ext cx="332507" cy="3670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9D812-C830-0A54-940E-7AC4447DC20C}"/>
                  </a:ext>
                </a:extLst>
              </p:cNvPr>
              <p:cNvSpPr txBox="1"/>
              <p:nvPr/>
            </p:nvSpPr>
            <p:spPr>
              <a:xfrm>
                <a:off x="5983514" y="382787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9D812-C830-0A54-940E-7AC4447DC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514" y="3827876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6129" r="-1290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5975B7-505E-6764-5A02-8FA317722A2F}"/>
                  </a:ext>
                </a:extLst>
              </p:cNvPr>
              <p:cNvSpPr txBox="1"/>
              <p:nvPr/>
            </p:nvSpPr>
            <p:spPr>
              <a:xfrm>
                <a:off x="5108409" y="2993705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5975B7-505E-6764-5A02-8FA317722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409" y="2993705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6765C3-C44B-5B29-1B5D-3355A713EFAB}"/>
              </a:ext>
            </a:extLst>
          </p:cNvPr>
          <p:cNvCxnSpPr>
            <a:cxnSpLocks/>
          </p:cNvCxnSpPr>
          <p:nvPr/>
        </p:nvCxnSpPr>
        <p:spPr>
          <a:xfrm flipV="1">
            <a:off x="7076298" y="3339953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46DD76-A83B-C7CC-215A-C4EE93FAD236}"/>
              </a:ext>
            </a:extLst>
          </p:cNvPr>
          <p:cNvCxnSpPr>
            <a:cxnSpLocks/>
          </p:cNvCxnSpPr>
          <p:nvPr/>
        </p:nvCxnSpPr>
        <p:spPr>
          <a:xfrm flipV="1">
            <a:off x="7076298" y="3966375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1AC0B5-7CDC-AC63-7E20-80178B8E54A5}"/>
                  </a:ext>
                </a:extLst>
              </p:cNvPr>
              <p:cNvSpPr txBox="1"/>
              <p:nvPr/>
            </p:nvSpPr>
            <p:spPr>
              <a:xfrm>
                <a:off x="7854132" y="382787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1AC0B5-7CDC-AC63-7E20-80178B8E5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32" y="3827875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37BA3-77F1-7451-A2D0-7851B56817F0}"/>
                  </a:ext>
                </a:extLst>
              </p:cNvPr>
              <p:cNvSpPr txBox="1"/>
              <p:nvPr/>
            </p:nvSpPr>
            <p:spPr>
              <a:xfrm>
                <a:off x="6979027" y="299370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37BA3-77F1-7451-A2D0-7851B568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27" y="2993704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773149C-421D-E9CA-2C6D-E73CFC651CCE}"/>
              </a:ext>
            </a:extLst>
          </p:cNvPr>
          <p:cNvSpPr txBox="1"/>
          <p:nvPr/>
        </p:nvSpPr>
        <p:spPr>
          <a:xfrm>
            <a:off x="1394268" y="5016846"/>
            <a:ext cx="12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Початкова Орієнтація</a:t>
            </a:r>
            <a:endParaRPr lang="en-US" sz="1400" dirty="0">
              <a:latin typeface="YouTube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9E7777-2601-12AC-929F-F3656B307454}"/>
              </a:ext>
            </a:extLst>
          </p:cNvPr>
          <p:cNvSpPr txBox="1"/>
          <p:nvPr/>
        </p:nvSpPr>
        <p:spPr>
          <a:xfrm>
            <a:off x="3143702" y="4180149"/>
            <a:ext cx="14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Масштабування</a:t>
            </a:r>
            <a:endParaRPr lang="en-US" sz="1400" dirty="0"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9B759-638A-2B79-8227-6ABC1AF66602}"/>
              </a:ext>
            </a:extLst>
          </p:cNvPr>
          <p:cNvSpPr txBox="1"/>
          <p:nvPr/>
        </p:nvSpPr>
        <p:spPr>
          <a:xfrm>
            <a:off x="5041774" y="4212823"/>
            <a:ext cx="101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Обертання</a:t>
            </a:r>
            <a:endParaRPr lang="en-US" sz="1400" dirty="0">
              <a:latin typeface="YouTube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46D10D-F3F4-722D-7DF9-987F8DE78B26}"/>
              </a:ext>
            </a:extLst>
          </p:cNvPr>
          <p:cNvSpPr txBox="1"/>
          <p:nvPr/>
        </p:nvSpPr>
        <p:spPr>
          <a:xfrm>
            <a:off x="6961589" y="4212822"/>
            <a:ext cx="121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Паралельне Перенесення</a:t>
            </a:r>
            <a:endParaRPr lang="en-US" sz="1400" dirty="0">
              <a:latin typeface="YouTube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FC9C58-31D9-0FC1-5B1E-399CD66C2D41}"/>
              </a:ext>
            </a:extLst>
          </p:cNvPr>
          <p:cNvCxnSpPr>
            <a:cxnSpLocks/>
          </p:cNvCxnSpPr>
          <p:nvPr/>
        </p:nvCxnSpPr>
        <p:spPr>
          <a:xfrm flipV="1">
            <a:off x="3431613" y="5158885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1221AF-1E41-A0FF-BB2F-827417E5225F}"/>
              </a:ext>
            </a:extLst>
          </p:cNvPr>
          <p:cNvCxnSpPr>
            <a:cxnSpLocks/>
          </p:cNvCxnSpPr>
          <p:nvPr/>
        </p:nvCxnSpPr>
        <p:spPr>
          <a:xfrm flipV="1">
            <a:off x="3431613" y="5785307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96DC25-B95C-C862-402D-970C56942E0F}"/>
                  </a:ext>
                </a:extLst>
              </p:cNvPr>
              <p:cNvSpPr txBox="1"/>
              <p:nvPr/>
            </p:nvSpPr>
            <p:spPr>
              <a:xfrm>
                <a:off x="4209447" y="564680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96DC25-B95C-C862-402D-970C56942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47" y="5646807"/>
                <a:ext cx="194540" cy="276999"/>
              </a:xfrm>
              <a:prstGeom prst="rect">
                <a:avLst/>
              </a:prstGeom>
              <a:blipFill>
                <a:blip r:embed="rId10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3D6BE2-DBA0-73E7-5B94-05B689E4B4A9}"/>
                  </a:ext>
                </a:extLst>
              </p:cNvPr>
              <p:cNvSpPr txBox="1"/>
              <p:nvPr/>
            </p:nvSpPr>
            <p:spPr>
              <a:xfrm>
                <a:off x="3334342" y="4812636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3D6BE2-DBA0-73E7-5B94-05B689E4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42" y="4812636"/>
                <a:ext cx="197939" cy="276999"/>
              </a:xfrm>
              <a:prstGeom prst="rect">
                <a:avLst/>
              </a:prstGeom>
              <a:blipFill>
                <a:blip r:embed="rId11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7C90FD2-14D0-F3C7-B6D0-59A2B13FB255}"/>
              </a:ext>
            </a:extLst>
          </p:cNvPr>
          <p:cNvSpPr txBox="1"/>
          <p:nvPr/>
        </p:nvSpPr>
        <p:spPr>
          <a:xfrm>
            <a:off x="3142733" y="5999080"/>
            <a:ext cx="126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Паралельне Перенесення</a:t>
            </a:r>
            <a:endParaRPr lang="en-US" sz="1400" dirty="0">
              <a:latin typeface="YouTube San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5BC33C-7919-6436-37C6-969E04ECDBCE}"/>
              </a:ext>
            </a:extLst>
          </p:cNvPr>
          <p:cNvSpPr/>
          <p:nvPr/>
        </p:nvSpPr>
        <p:spPr>
          <a:xfrm>
            <a:off x="3842301" y="5333596"/>
            <a:ext cx="194537" cy="2077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7C3D2B-2122-715E-E50C-3772ABE5E29B}"/>
              </a:ext>
            </a:extLst>
          </p:cNvPr>
          <p:cNvCxnSpPr>
            <a:cxnSpLocks/>
          </p:cNvCxnSpPr>
          <p:nvPr/>
        </p:nvCxnSpPr>
        <p:spPr>
          <a:xfrm flipV="1">
            <a:off x="5276160" y="5140250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385F93-F5A4-C51F-E70A-AE5E79F39AB5}"/>
              </a:ext>
            </a:extLst>
          </p:cNvPr>
          <p:cNvCxnSpPr>
            <a:cxnSpLocks/>
          </p:cNvCxnSpPr>
          <p:nvPr/>
        </p:nvCxnSpPr>
        <p:spPr>
          <a:xfrm flipV="1">
            <a:off x="5276160" y="5766672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9222EC-753C-9017-6CE7-83DCD686C753}"/>
                  </a:ext>
                </a:extLst>
              </p:cNvPr>
              <p:cNvSpPr txBox="1"/>
              <p:nvPr/>
            </p:nvSpPr>
            <p:spPr>
              <a:xfrm>
                <a:off x="6053994" y="5628172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9222EC-753C-9017-6CE7-83DCD686C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994" y="5628172"/>
                <a:ext cx="194540" cy="276999"/>
              </a:xfrm>
              <a:prstGeom prst="rect">
                <a:avLst/>
              </a:prstGeom>
              <a:blipFill>
                <a:blip r:embed="rId1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F4B6E3-C4A0-E99D-C5B7-A198967E43F8}"/>
                  </a:ext>
                </a:extLst>
              </p:cNvPr>
              <p:cNvSpPr txBox="1"/>
              <p:nvPr/>
            </p:nvSpPr>
            <p:spPr>
              <a:xfrm>
                <a:off x="5178889" y="479400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F4B6E3-C4A0-E99D-C5B7-A198967E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89" y="4794001"/>
                <a:ext cx="197939" cy="276999"/>
              </a:xfrm>
              <a:prstGeom prst="rect">
                <a:avLst/>
              </a:prstGeom>
              <a:blipFill>
                <a:blip r:embed="rId13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1F3A03C-9C1F-C50C-8D11-7C3548A7DF0A}"/>
              </a:ext>
            </a:extLst>
          </p:cNvPr>
          <p:cNvSpPr txBox="1"/>
          <p:nvPr/>
        </p:nvSpPr>
        <p:spPr>
          <a:xfrm>
            <a:off x="4987280" y="5980445"/>
            <a:ext cx="117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Обертання</a:t>
            </a:r>
            <a:endParaRPr lang="en-US" sz="1400" dirty="0">
              <a:latin typeface="YouTube San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2162E3-4753-0E22-E845-F8036D81DF42}"/>
              </a:ext>
            </a:extLst>
          </p:cNvPr>
          <p:cNvSpPr/>
          <p:nvPr/>
        </p:nvSpPr>
        <p:spPr>
          <a:xfrm>
            <a:off x="5686848" y="5314961"/>
            <a:ext cx="194537" cy="2077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8C74A2-3955-3446-B7D7-895A73E47FC6}"/>
              </a:ext>
            </a:extLst>
          </p:cNvPr>
          <p:cNvCxnSpPr>
            <a:cxnSpLocks/>
          </p:cNvCxnSpPr>
          <p:nvPr/>
        </p:nvCxnSpPr>
        <p:spPr>
          <a:xfrm flipV="1">
            <a:off x="5276160" y="5532029"/>
            <a:ext cx="405913" cy="2346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F46A65-8C3E-FD0F-AAB6-E576E1A48109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5276159" y="5653480"/>
            <a:ext cx="494605" cy="10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C9D05FB-B9B9-507C-4D08-92E4939C38F5}"/>
              </a:ext>
            </a:extLst>
          </p:cNvPr>
          <p:cNvSpPr/>
          <p:nvPr/>
        </p:nvSpPr>
        <p:spPr>
          <a:xfrm>
            <a:off x="5770764" y="5549604"/>
            <a:ext cx="194537" cy="2077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DAAEB14-CD43-4F9C-5E82-E0D20E432637}"/>
              </a:ext>
            </a:extLst>
          </p:cNvPr>
          <p:cNvCxnSpPr>
            <a:cxnSpLocks/>
          </p:cNvCxnSpPr>
          <p:nvPr/>
        </p:nvCxnSpPr>
        <p:spPr>
          <a:xfrm flipV="1">
            <a:off x="7120704" y="5168202"/>
            <a:ext cx="0" cy="62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924CF1-63C6-47E0-6F5F-780BE2FDE992}"/>
              </a:ext>
            </a:extLst>
          </p:cNvPr>
          <p:cNvCxnSpPr>
            <a:cxnSpLocks/>
          </p:cNvCxnSpPr>
          <p:nvPr/>
        </p:nvCxnSpPr>
        <p:spPr>
          <a:xfrm flipV="1">
            <a:off x="7120704" y="5794624"/>
            <a:ext cx="77783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441A0A-09E9-DAD1-BAB5-D94AE32147EB}"/>
                  </a:ext>
                </a:extLst>
              </p:cNvPr>
              <p:cNvSpPr txBox="1"/>
              <p:nvPr/>
            </p:nvSpPr>
            <p:spPr>
              <a:xfrm>
                <a:off x="7898538" y="5656124"/>
                <a:ext cx="1945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441A0A-09E9-DAD1-BAB5-D94AE3214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38" y="5656124"/>
                <a:ext cx="194540" cy="276999"/>
              </a:xfrm>
              <a:prstGeom prst="rect">
                <a:avLst/>
              </a:prstGeom>
              <a:blipFill>
                <a:blip r:embed="rId1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F42CE2-070C-5ED6-D621-5C929245FDB0}"/>
                  </a:ext>
                </a:extLst>
              </p:cNvPr>
              <p:cNvSpPr txBox="1"/>
              <p:nvPr/>
            </p:nvSpPr>
            <p:spPr>
              <a:xfrm>
                <a:off x="7023433" y="4821953"/>
                <a:ext cx="197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F42CE2-070C-5ED6-D621-5C929245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33" y="4821953"/>
                <a:ext cx="197939" cy="276999"/>
              </a:xfrm>
              <a:prstGeom prst="rect">
                <a:avLst/>
              </a:prstGeom>
              <a:blipFill>
                <a:blip r:embed="rId15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6BAA516-4632-C886-5B18-703F17CECE05}"/>
              </a:ext>
            </a:extLst>
          </p:cNvPr>
          <p:cNvSpPr txBox="1"/>
          <p:nvPr/>
        </p:nvSpPr>
        <p:spPr>
          <a:xfrm>
            <a:off x="6831824" y="6008397"/>
            <a:ext cx="150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Масштабування</a:t>
            </a:r>
          </a:p>
          <a:p>
            <a:r>
              <a:rPr lang="en-US" sz="1400" dirty="0">
                <a:latin typeface="YouTube Sans"/>
              </a:rPr>
              <a:t>(2x)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FACFE7-95CD-1676-D77D-DF5C3DFE8875}"/>
              </a:ext>
            </a:extLst>
          </p:cNvPr>
          <p:cNvSpPr/>
          <p:nvPr/>
        </p:nvSpPr>
        <p:spPr>
          <a:xfrm>
            <a:off x="7615308" y="5577556"/>
            <a:ext cx="194537" cy="2077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7940F96-97C6-8AE1-51E2-D08BED34B76E}"/>
              </a:ext>
            </a:extLst>
          </p:cNvPr>
          <p:cNvSpPr/>
          <p:nvPr/>
        </p:nvSpPr>
        <p:spPr>
          <a:xfrm>
            <a:off x="8559336" y="5001499"/>
            <a:ext cx="1180347" cy="79882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73430DF-1FAD-F392-F164-E6A9E0BAA9A0}"/>
              </a:ext>
            </a:extLst>
          </p:cNvPr>
          <p:cNvSpPr txBox="1"/>
          <p:nvPr/>
        </p:nvSpPr>
        <p:spPr>
          <a:xfrm>
            <a:off x="8788032" y="2916269"/>
            <a:ext cx="2640689" cy="175432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Координати перенесеного вектора мають великі значення, масштабування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2x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творить більші як очікуванні значення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7710AA-D8A6-A1AA-4374-087B3F581CF4}"/>
              </a:ext>
            </a:extLst>
          </p:cNvPr>
          <p:cNvSpPr/>
          <p:nvPr/>
        </p:nvSpPr>
        <p:spPr>
          <a:xfrm rot="2707759">
            <a:off x="7472026" y="3412287"/>
            <a:ext cx="332507" cy="3670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3078D35-93EE-272C-AA36-B751E55E5FE2}"/>
              </a:ext>
            </a:extLst>
          </p:cNvPr>
          <p:cNvCxnSpPr>
            <a:cxnSpLocks/>
            <a:stCxn id="72" idx="1"/>
          </p:cNvCxnSpPr>
          <p:nvPr/>
        </p:nvCxnSpPr>
        <p:spPr>
          <a:xfrm>
            <a:off x="7898538" y="5794624"/>
            <a:ext cx="6607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4D9628-50F7-310C-95E7-34769881D47C}"/>
              </a:ext>
            </a:extLst>
          </p:cNvPr>
          <p:cNvCxnSpPr>
            <a:cxnSpLocks/>
          </p:cNvCxnSpPr>
          <p:nvPr/>
        </p:nvCxnSpPr>
        <p:spPr>
          <a:xfrm flipV="1">
            <a:off x="7835669" y="5001499"/>
            <a:ext cx="723667" cy="5398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2" grpId="0" animBg="1"/>
      <p:bldP spid="23" grpId="0"/>
      <p:bldP spid="24" grpId="0"/>
      <p:bldP spid="30" grpId="0"/>
      <p:bldP spid="31" grpId="0"/>
      <p:bldP spid="33" grpId="0"/>
      <p:bldP spid="34" grpId="0"/>
      <p:bldP spid="35" grpId="0"/>
      <p:bldP spid="39" grpId="0"/>
      <p:bldP spid="40" grpId="0"/>
      <p:bldP spid="41" grpId="0"/>
      <p:bldP spid="42" grpId="0" animBg="1"/>
      <p:bldP spid="45" grpId="0"/>
      <p:bldP spid="46" grpId="0"/>
      <p:bldP spid="47" grpId="0"/>
      <p:bldP spid="48" grpId="0" animBg="1"/>
      <p:bldP spid="55" grpId="0" animBg="1"/>
      <p:bldP spid="72" grpId="0"/>
      <p:bldP spid="73" grpId="0"/>
      <p:bldP spid="74" grpId="0"/>
      <p:bldP spid="78" grpId="0" animBg="1"/>
      <p:bldP spid="83" grpId="0" animBg="1"/>
      <p:bldP spid="84" grpId="0" animBg="1"/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4260-6BF7-2010-F7D1-1358DB2D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Схема Матричної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92C3-3BE7-D838-0E6A-9933CE53D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446" y="1825027"/>
            <a:ext cx="3577323" cy="1943878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Одна річ, яка часто творить помилки, це схема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 матриць 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можемо їх зберегти у порядку стовпчиків або рядків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029F2D-8EA5-1D07-9A82-DBFB0A09E781}"/>
                  </a:ext>
                </a:extLst>
              </p:cNvPr>
              <p:cNvSpPr txBox="1"/>
              <p:nvPr/>
            </p:nvSpPr>
            <p:spPr>
              <a:xfrm>
                <a:off x="6326587" y="1881130"/>
                <a:ext cx="2074029" cy="11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029F2D-8EA5-1D07-9A82-DBFB0A09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587" y="1881130"/>
                <a:ext cx="2074029" cy="1101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6505C9-4AF5-8A80-3084-65CB12EC2CAB}"/>
                  </a:ext>
                </a:extLst>
              </p:cNvPr>
              <p:cNvSpPr txBox="1"/>
              <p:nvPr/>
            </p:nvSpPr>
            <p:spPr>
              <a:xfrm>
                <a:off x="6331218" y="3768905"/>
                <a:ext cx="2074029" cy="11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6505C9-4AF5-8A80-3084-65CB12EC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218" y="3768905"/>
                <a:ext cx="2074029" cy="1101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A362F9C-4A15-D7A0-EDB9-08E3979CA916}"/>
              </a:ext>
            </a:extLst>
          </p:cNvPr>
          <p:cNvSpPr/>
          <p:nvPr/>
        </p:nvSpPr>
        <p:spPr>
          <a:xfrm>
            <a:off x="6400227" y="1836598"/>
            <a:ext cx="439387" cy="1145667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731BF-BFED-D4A0-F399-BCE77191CA07}"/>
              </a:ext>
            </a:extLst>
          </p:cNvPr>
          <p:cNvSpPr/>
          <p:nvPr/>
        </p:nvSpPr>
        <p:spPr>
          <a:xfrm>
            <a:off x="6903553" y="1836597"/>
            <a:ext cx="439387" cy="1145667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4F4B80-21CC-BF48-8DC0-DAC2E7ADF68A}"/>
              </a:ext>
            </a:extLst>
          </p:cNvPr>
          <p:cNvSpPr/>
          <p:nvPr/>
        </p:nvSpPr>
        <p:spPr>
          <a:xfrm>
            <a:off x="7415497" y="1836597"/>
            <a:ext cx="439387" cy="1145667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015EE-EEAB-D6DD-959E-07239D1C3A72}"/>
              </a:ext>
            </a:extLst>
          </p:cNvPr>
          <p:cNvSpPr/>
          <p:nvPr/>
        </p:nvSpPr>
        <p:spPr>
          <a:xfrm>
            <a:off x="7892683" y="1836596"/>
            <a:ext cx="439387" cy="1145667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742C2-A0B8-0728-BCF4-589D15C5A541}"/>
              </a:ext>
            </a:extLst>
          </p:cNvPr>
          <p:cNvSpPr/>
          <p:nvPr/>
        </p:nvSpPr>
        <p:spPr>
          <a:xfrm>
            <a:off x="6380566" y="3738912"/>
            <a:ext cx="1961949" cy="294219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AD4B5-761C-6F21-8104-3EE479E6ECA4}"/>
              </a:ext>
            </a:extLst>
          </p:cNvPr>
          <p:cNvSpPr/>
          <p:nvPr/>
        </p:nvSpPr>
        <p:spPr>
          <a:xfrm>
            <a:off x="6404393" y="4033131"/>
            <a:ext cx="1927677" cy="294219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C611E6-3F37-C6A4-0814-96D6A7AB8C32}"/>
              </a:ext>
            </a:extLst>
          </p:cNvPr>
          <p:cNvSpPr/>
          <p:nvPr/>
        </p:nvSpPr>
        <p:spPr>
          <a:xfrm>
            <a:off x="6403774" y="4327349"/>
            <a:ext cx="1938741" cy="286343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C56BD4-354D-4FBC-FDC0-EF2F7AA456AC}"/>
              </a:ext>
            </a:extLst>
          </p:cNvPr>
          <p:cNvSpPr/>
          <p:nvPr/>
        </p:nvSpPr>
        <p:spPr>
          <a:xfrm>
            <a:off x="6388607" y="4613692"/>
            <a:ext cx="1953908" cy="294219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26A0F3-7201-374A-12C6-BA5144818733}"/>
                  </a:ext>
                </a:extLst>
              </p:cNvPr>
              <p:cNvSpPr txBox="1"/>
              <p:nvPr/>
            </p:nvSpPr>
            <p:spPr>
              <a:xfrm>
                <a:off x="6246673" y="3205837"/>
                <a:ext cx="37314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26A0F3-7201-374A-12C6-BA5144818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73" y="3205837"/>
                <a:ext cx="3731406" cy="276999"/>
              </a:xfrm>
              <a:prstGeom prst="rect">
                <a:avLst/>
              </a:prstGeom>
              <a:blipFill>
                <a:blip r:embed="rId4"/>
                <a:stretch>
                  <a:fillRect l="-1144" r="-1144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4164FD-4864-69F4-EEEE-284E3D990489}"/>
                  </a:ext>
                </a:extLst>
              </p:cNvPr>
              <p:cNvSpPr txBox="1"/>
              <p:nvPr/>
            </p:nvSpPr>
            <p:spPr>
              <a:xfrm>
                <a:off x="6220351" y="5142063"/>
                <a:ext cx="3784049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4164FD-4864-69F4-EEEE-284E3D990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51" y="5142063"/>
                <a:ext cx="3784049" cy="298928"/>
              </a:xfrm>
              <a:prstGeom prst="rect">
                <a:avLst/>
              </a:prstGeom>
              <a:blipFill>
                <a:blip r:embed="rId5"/>
                <a:stretch>
                  <a:fillRect l="-161" t="-2041" r="-3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03927CF-8774-ECED-3E92-4BA4465DC8D1}"/>
              </a:ext>
            </a:extLst>
          </p:cNvPr>
          <p:cNvSpPr/>
          <p:nvPr/>
        </p:nvSpPr>
        <p:spPr>
          <a:xfrm>
            <a:off x="6361966" y="5144417"/>
            <a:ext cx="804220" cy="294219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5F2507-828F-0AF0-C3C9-E4657E681827}"/>
              </a:ext>
            </a:extLst>
          </p:cNvPr>
          <p:cNvSpPr/>
          <p:nvPr/>
        </p:nvSpPr>
        <p:spPr>
          <a:xfrm>
            <a:off x="7166186" y="5144417"/>
            <a:ext cx="908461" cy="294219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1BF48-5ECC-8946-20E8-753A25BCB041}"/>
              </a:ext>
            </a:extLst>
          </p:cNvPr>
          <p:cNvSpPr/>
          <p:nvPr/>
        </p:nvSpPr>
        <p:spPr>
          <a:xfrm>
            <a:off x="8074647" y="5142062"/>
            <a:ext cx="804220" cy="294218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0CE75-D16A-33EE-4919-98C458385B42}"/>
              </a:ext>
            </a:extLst>
          </p:cNvPr>
          <p:cNvSpPr/>
          <p:nvPr/>
        </p:nvSpPr>
        <p:spPr>
          <a:xfrm>
            <a:off x="8878868" y="5142061"/>
            <a:ext cx="965204" cy="294219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05F8D-69D3-630A-DA11-B4814B9F4EC2}"/>
              </a:ext>
            </a:extLst>
          </p:cNvPr>
          <p:cNvSpPr/>
          <p:nvPr/>
        </p:nvSpPr>
        <p:spPr>
          <a:xfrm>
            <a:off x="6380565" y="3222545"/>
            <a:ext cx="856871" cy="294219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597793-6B2B-1799-B0A7-B6BCC4A15C9F}"/>
              </a:ext>
            </a:extLst>
          </p:cNvPr>
          <p:cNvSpPr/>
          <p:nvPr/>
        </p:nvSpPr>
        <p:spPr>
          <a:xfrm>
            <a:off x="7236376" y="3222545"/>
            <a:ext cx="856871" cy="294219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8B2755-FC34-89DE-5358-58A27A66BCA4}"/>
              </a:ext>
            </a:extLst>
          </p:cNvPr>
          <p:cNvSpPr/>
          <p:nvPr/>
        </p:nvSpPr>
        <p:spPr>
          <a:xfrm>
            <a:off x="8093246" y="3220190"/>
            <a:ext cx="855811" cy="294218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EF6936-CCE4-E014-5842-8267D1E00E9A}"/>
              </a:ext>
            </a:extLst>
          </p:cNvPr>
          <p:cNvSpPr/>
          <p:nvPr/>
        </p:nvSpPr>
        <p:spPr>
          <a:xfrm>
            <a:off x="8949056" y="3220189"/>
            <a:ext cx="913615" cy="294219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030A724-E0A2-03D4-9F42-69E80FC0B1AE}"/>
              </a:ext>
            </a:extLst>
          </p:cNvPr>
          <p:cNvSpPr txBox="1">
            <a:spLocks/>
          </p:cNvSpPr>
          <p:nvPr/>
        </p:nvSpPr>
        <p:spPr>
          <a:xfrm>
            <a:off x="1246446" y="3768905"/>
            <a:ext cx="3577323" cy="161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Нормально, це не творить різниці, але відміності є як деякі </a:t>
            </a:r>
            <a:r>
              <a:rPr lang="en-US" dirty="0">
                <a:latin typeface="YouTube Sans"/>
              </a:rPr>
              <a:t>API</a:t>
            </a:r>
            <a:r>
              <a:rPr lang="uk-UA" dirty="0">
                <a:latin typeface="YouTube Sans"/>
              </a:rPr>
              <a:t>з і бібліотеки впорядковують свої аргументи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817DC9-515D-4FF4-62C1-BA12FAE16B7E}"/>
              </a:ext>
            </a:extLst>
          </p:cNvPr>
          <p:cNvSpPr txBox="1"/>
          <p:nvPr/>
        </p:nvSpPr>
        <p:spPr>
          <a:xfrm>
            <a:off x="4978276" y="2214462"/>
            <a:ext cx="197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latin typeface="YouTube Sans"/>
              </a:rPr>
              <a:t>Стовповий Порядок</a:t>
            </a:r>
            <a:r>
              <a:rPr lang="en-US" b="1" dirty="0">
                <a:latin typeface="YouTube Sans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511FAB-9BB6-CE5F-DEC2-54F9EFBCB183}"/>
              </a:ext>
            </a:extLst>
          </p:cNvPr>
          <p:cNvSpPr txBox="1"/>
          <p:nvPr/>
        </p:nvSpPr>
        <p:spPr>
          <a:xfrm>
            <a:off x="4978276" y="4206340"/>
            <a:ext cx="180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latin typeface="YouTube Sans"/>
              </a:rPr>
              <a:t>Рядковий Порядок</a:t>
            </a:r>
            <a:r>
              <a:rPr lang="en-US" b="1" dirty="0">
                <a:latin typeface="YouTube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9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B767-A09A-5B1F-7EEE-E7874223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Схема Матричної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9AF-A7EA-3224-6E28-C753400B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2983557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Проблема є у тому чи ми множимо матрицю з вектором, чи вектор з матрицею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API</a:t>
            </a:r>
            <a:r>
              <a:rPr lang="uk-UA" dirty="0">
                <a:latin typeface="YouTube Sans"/>
              </a:rPr>
              <a:t>з часто мають різні стандарти, і є легко не завважати що порядок вашого обчислення є перевернутий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44C0CA-BF2C-DB65-29DE-28E4DFFACD3B}"/>
                  </a:ext>
                </a:extLst>
              </p:cNvPr>
              <p:cNvSpPr txBox="1"/>
              <p:nvPr/>
            </p:nvSpPr>
            <p:spPr>
              <a:xfrm>
                <a:off x="4514627" y="1929568"/>
                <a:ext cx="6584431" cy="1101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44C0CA-BF2C-DB65-29DE-28E4DFFAC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627" y="1929568"/>
                <a:ext cx="6584431" cy="1101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B92E50-F407-B9C5-BD08-75BC5856C87F}"/>
              </a:ext>
            </a:extLst>
          </p:cNvPr>
          <p:cNvSpPr txBox="1"/>
          <p:nvPr/>
        </p:nvSpPr>
        <p:spPr>
          <a:xfrm>
            <a:off x="8900555" y="3164775"/>
            <a:ext cx="227569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Множення матриці НЕ Є комутативне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EA7A948-21AD-5E04-B9CF-FFCA81682F47}"/>
              </a:ext>
            </a:extLst>
          </p:cNvPr>
          <p:cNvSpPr/>
          <p:nvPr/>
        </p:nvSpPr>
        <p:spPr>
          <a:xfrm rot="5400000">
            <a:off x="5481946" y="2207592"/>
            <a:ext cx="184068" cy="1938647"/>
          </a:xfrm>
          <a:prstGeom prst="righ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CE8AE4-730F-2CDB-E79B-91CD38FF6510}"/>
                  </a:ext>
                </a:extLst>
              </p:cNvPr>
              <p:cNvSpPr txBox="1"/>
              <p:nvPr/>
            </p:nvSpPr>
            <p:spPr>
              <a:xfrm>
                <a:off x="5467861" y="3323128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CE8AE4-730F-2CDB-E79B-91CD38FF6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861" y="3323128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501FE955-9E03-9743-732A-5FC1079C96C4}"/>
              </a:ext>
            </a:extLst>
          </p:cNvPr>
          <p:cNvSpPr/>
          <p:nvPr/>
        </p:nvSpPr>
        <p:spPr>
          <a:xfrm rot="5400000">
            <a:off x="6861710" y="2975778"/>
            <a:ext cx="184068" cy="402277"/>
          </a:xfrm>
          <a:prstGeom prst="rightBrac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AAC526-F0C5-1063-E6A9-BFE4CDDC5C6D}"/>
                  </a:ext>
                </a:extLst>
              </p:cNvPr>
              <p:cNvSpPr txBox="1"/>
              <p:nvPr/>
            </p:nvSpPr>
            <p:spPr>
              <a:xfrm>
                <a:off x="6842431" y="3323128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AAC526-F0C5-1063-E6A9-BFE4CDDC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31" y="3323128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901146-1A48-6C88-255E-B94D33BCE9B7}"/>
                  </a:ext>
                </a:extLst>
              </p:cNvPr>
              <p:cNvSpPr txBox="1"/>
              <p:nvPr/>
            </p:nvSpPr>
            <p:spPr>
              <a:xfrm>
                <a:off x="4604656" y="3811106"/>
                <a:ext cx="1641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901146-1A48-6C88-255E-B94D33BC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56" y="3811106"/>
                <a:ext cx="1641475" cy="276999"/>
              </a:xfrm>
              <a:prstGeom prst="rect">
                <a:avLst/>
              </a:prstGeom>
              <a:blipFill>
                <a:blip r:embed="rId5"/>
                <a:stretch>
                  <a:fillRect l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A01F183-752A-B08D-CB4F-A446B6A0B8FA}"/>
              </a:ext>
            </a:extLst>
          </p:cNvPr>
          <p:cNvSpPr txBox="1"/>
          <p:nvPr/>
        </p:nvSpPr>
        <p:spPr>
          <a:xfrm>
            <a:off x="4476109" y="4499875"/>
            <a:ext cx="219574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Коли міняємо порядок множення, то це що справді відбувається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95BE3C-0711-6CDB-F298-4897A2ED9124}"/>
              </a:ext>
            </a:extLst>
          </p:cNvPr>
          <p:cNvCxnSpPr>
            <a:stCxn id="20" idx="0"/>
          </p:cNvCxnSpPr>
          <p:nvPr/>
        </p:nvCxnSpPr>
        <p:spPr>
          <a:xfrm flipV="1">
            <a:off x="5573980" y="4088105"/>
            <a:ext cx="0" cy="411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081-D08E-1FD7-D700-274437BD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Схема Матричної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A111B-11B5-9E18-A2DF-74F04BC11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909832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Неважливо, який стандарт ви виберете, за умови, що ви його дотримуєтесь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цій серії, я буду виводити все очікуючи що ми множимо матрицю з вектором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цій серії, схема матричної пам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яті буде за порядком стовпів, але ви можете вибрати те що вам більш відповідає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A111B-11B5-9E18-A2DF-74F04BC11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909832" cy="4351337"/>
              </a:xfrm>
              <a:blipFill>
                <a:blip r:embed="rId2"/>
                <a:stretch>
                  <a:fillRect l="-312" t="-980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B4A12-D43A-08DF-5C3C-CB29FFEBB391}"/>
                  </a:ext>
                </a:extLst>
              </p:cNvPr>
              <p:cNvSpPr txBox="1"/>
              <p:nvPr/>
            </p:nvSpPr>
            <p:spPr>
              <a:xfrm>
                <a:off x="6096000" y="3872672"/>
                <a:ext cx="2074029" cy="1101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B4A12-D43A-08DF-5C3C-CB29FFEB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72672"/>
                <a:ext cx="2074029" cy="1101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C327BB3-EC96-2CEA-60FA-43ABE6ED218A}"/>
              </a:ext>
            </a:extLst>
          </p:cNvPr>
          <p:cNvSpPr/>
          <p:nvPr/>
        </p:nvSpPr>
        <p:spPr>
          <a:xfrm>
            <a:off x="6169640" y="3828140"/>
            <a:ext cx="439387" cy="1145667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9CF37-DC33-9455-27C1-1B6B8A789994}"/>
              </a:ext>
            </a:extLst>
          </p:cNvPr>
          <p:cNvSpPr/>
          <p:nvPr/>
        </p:nvSpPr>
        <p:spPr>
          <a:xfrm>
            <a:off x="6672966" y="3828139"/>
            <a:ext cx="439387" cy="1145667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02776-3659-C5C8-734E-F1D2A4AB9BBB}"/>
              </a:ext>
            </a:extLst>
          </p:cNvPr>
          <p:cNvSpPr/>
          <p:nvPr/>
        </p:nvSpPr>
        <p:spPr>
          <a:xfrm>
            <a:off x="7184910" y="3828139"/>
            <a:ext cx="439387" cy="1145667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BB25C-4375-5015-327E-27D05AF35D9F}"/>
              </a:ext>
            </a:extLst>
          </p:cNvPr>
          <p:cNvSpPr/>
          <p:nvPr/>
        </p:nvSpPr>
        <p:spPr>
          <a:xfrm>
            <a:off x="7662096" y="3828138"/>
            <a:ext cx="439387" cy="1145667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66C4B-FA84-6C95-7395-9131FD31758A}"/>
                  </a:ext>
                </a:extLst>
              </p:cNvPr>
              <p:cNvSpPr txBox="1"/>
              <p:nvPr/>
            </p:nvSpPr>
            <p:spPr>
              <a:xfrm>
                <a:off x="6016086" y="5197379"/>
                <a:ext cx="37314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,..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66C4B-FA84-6C95-7395-9131FD317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86" y="5197379"/>
                <a:ext cx="3731406" cy="276999"/>
              </a:xfrm>
              <a:prstGeom prst="rect">
                <a:avLst/>
              </a:prstGeom>
              <a:blipFill>
                <a:blip r:embed="rId4"/>
                <a:stretch>
                  <a:fillRect l="-1144" r="-1144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B24C9C7-1F85-0FDB-C598-E4EDF2DB7785}"/>
              </a:ext>
            </a:extLst>
          </p:cNvPr>
          <p:cNvSpPr/>
          <p:nvPr/>
        </p:nvSpPr>
        <p:spPr>
          <a:xfrm>
            <a:off x="6149978" y="5214087"/>
            <a:ext cx="856871" cy="294219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FF67-A125-623F-DA23-28F3572E4EDB}"/>
              </a:ext>
            </a:extLst>
          </p:cNvPr>
          <p:cNvSpPr/>
          <p:nvPr/>
        </p:nvSpPr>
        <p:spPr>
          <a:xfrm>
            <a:off x="7005789" y="5214087"/>
            <a:ext cx="856871" cy="294219"/>
          </a:xfrm>
          <a:prstGeom prst="rect">
            <a:avLst/>
          </a:prstGeom>
          <a:solidFill>
            <a:srgbClr val="FFC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6FC588-9ABF-E987-A273-10B3854B5D16}"/>
              </a:ext>
            </a:extLst>
          </p:cNvPr>
          <p:cNvSpPr/>
          <p:nvPr/>
        </p:nvSpPr>
        <p:spPr>
          <a:xfrm>
            <a:off x="7862659" y="5211732"/>
            <a:ext cx="855811" cy="294218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7CA044-62CC-2AE5-9F3F-5AF74F944744}"/>
              </a:ext>
            </a:extLst>
          </p:cNvPr>
          <p:cNvSpPr/>
          <p:nvPr/>
        </p:nvSpPr>
        <p:spPr>
          <a:xfrm>
            <a:off x="8718469" y="5211731"/>
            <a:ext cx="913615" cy="294219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969C6-1187-FBF1-0CEA-880D7EB2FA67}"/>
                  </a:ext>
                </a:extLst>
              </p:cNvPr>
              <p:cNvSpPr txBox="1"/>
              <p:nvPr/>
            </p:nvSpPr>
            <p:spPr>
              <a:xfrm>
                <a:off x="6169640" y="2109184"/>
                <a:ext cx="2647199" cy="1101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969C6-1187-FBF1-0CEA-880D7EB2F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640" y="2109184"/>
                <a:ext cx="2647199" cy="1101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95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>
                <a:latin typeface="YouTube Sans"/>
              </a:rPr>
              <a:t>Queue Live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179-69FA-FD88-FB85-C194314E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Орієнтації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CA43-EE92-5D4E-9226-0423D38D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39009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У графіці, є три головні способи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перетворення щоби міняти орієнтацію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єкта</a:t>
            </a:r>
          </a:p>
          <a:p>
            <a:pPr lvl="1"/>
            <a:r>
              <a:rPr lang="uk-UA" b="1" dirty="0">
                <a:latin typeface="YouTube Sans"/>
              </a:rPr>
              <a:t>Масштабування</a:t>
            </a:r>
            <a:r>
              <a:rPr lang="en-US" b="1" dirty="0">
                <a:latin typeface="YouTube Sans"/>
              </a:rPr>
              <a:t>/Scaling</a:t>
            </a:r>
            <a:endParaRPr lang="uk-UA" b="1" dirty="0">
              <a:latin typeface="YouTube Sans"/>
            </a:endParaRPr>
          </a:p>
          <a:p>
            <a:pPr lvl="1"/>
            <a:r>
              <a:rPr lang="uk-UA" b="1" dirty="0">
                <a:latin typeface="YouTube Sans"/>
              </a:rPr>
              <a:t>Поворот</a:t>
            </a:r>
            <a:r>
              <a:rPr lang="en-US" b="1" dirty="0">
                <a:latin typeface="YouTube Sans"/>
              </a:rPr>
              <a:t>/Rotation</a:t>
            </a:r>
          </a:p>
          <a:p>
            <a:pPr lvl="1"/>
            <a:r>
              <a:rPr lang="uk-UA" b="1" dirty="0">
                <a:latin typeface="YouTube Sans"/>
              </a:rPr>
              <a:t>Паралельне Перенесення</a:t>
            </a:r>
            <a:r>
              <a:rPr lang="en-US" b="1" dirty="0">
                <a:latin typeface="YouTube Sans"/>
              </a:rPr>
              <a:t>/Translation</a:t>
            </a:r>
            <a:endParaRPr lang="uk-UA" b="1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4AB0CA-E708-7BC8-166C-37EF41BC28A4}"/>
              </a:ext>
            </a:extLst>
          </p:cNvPr>
          <p:cNvCxnSpPr/>
          <p:nvPr/>
        </p:nvCxnSpPr>
        <p:spPr>
          <a:xfrm flipV="1">
            <a:off x="7439530" y="956511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B4D565-3BB2-4932-F3ED-CF94E2F642B1}"/>
              </a:ext>
            </a:extLst>
          </p:cNvPr>
          <p:cNvCxnSpPr>
            <a:cxnSpLocks/>
          </p:cNvCxnSpPr>
          <p:nvPr/>
        </p:nvCxnSpPr>
        <p:spPr>
          <a:xfrm>
            <a:off x="7439530" y="2316079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2B63F-ABB6-0000-37EA-D9D4F79260CF}"/>
                  </a:ext>
                </a:extLst>
              </p:cNvPr>
              <p:cNvSpPr txBox="1"/>
              <p:nvPr/>
            </p:nvSpPr>
            <p:spPr>
              <a:xfrm>
                <a:off x="8696829" y="217757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2B63F-ABB6-0000-37EA-D9D4F7926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829" y="2177579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C7B3D-5584-1B73-A5A0-B26F65380500}"/>
                  </a:ext>
                </a:extLst>
              </p:cNvPr>
              <p:cNvSpPr txBox="1"/>
              <p:nvPr/>
            </p:nvSpPr>
            <p:spPr>
              <a:xfrm>
                <a:off x="7340560" y="679513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C7B3D-5584-1B73-A5A0-B26F6538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60" y="679513"/>
                <a:ext cx="197939" cy="276999"/>
              </a:xfrm>
              <a:prstGeom prst="rect">
                <a:avLst/>
              </a:prstGeom>
              <a:blipFill>
                <a:blip r:embed="rId3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4FE62EF-F6B6-F783-4DA9-B801C34760B4}"/>
              </a:ext>
            </a:extLst>
          </p:cNvPr>
          <p:cNvSpPr/>
          <p:nvPr/>
        </p:nvSpPr>
        <p:spPr>
          <a:xfrm>
            <a:off x="7000376" y="1691322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EE992C-D368-58C2-0B65-7E90CD5DB2AC}"/>
              </a:ext>
            </a:extLst>
          </p:cNvPr>
          <p:cNvSpPr/>
          <p:nvPr/>
        </p:nvSpPr>
        <p:spPr>
          <a:xfrm>
            <a:off x="7367338" y="1619133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97FC92-320C-9C38-F8D0-0CF1C6437546}"/>
              </a:ext>
            </a:extLst>
          </p:cNvPr>
          <p:cNvSpPr/>
          <p:nvPr/>
        </p:nvSpPr>
        <p:spPr>
          <a:xfrm>
            <a:off x="7806491" y="2479390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FAB685-88F2-0314-4EF7-F56354802D10}"/>
              </a:ext>
            </a:extLst>
          </p:cNvPr>
          <p:cNvSpPr/>
          <p:nvPr/>
        </p:nvSpPr>
        <p:spPr>
          <a:xfrm>
            <a:off x="6928186" y="2479390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B27F455-1C36-EE7B-E94B-2C5A88C6C99B}"/>
              </a:ext>
            </a:extLst>
          </p:cNvPr>
          <p:cNvSpPr/>
          <p:nvPr/>
        </p:nvSpPr>
        <p:spPr>
          <a:xfrm>
            <a:off x="8441503" y="5714316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CE3B1-A2E9-0E0A-1CEE-6D300684B98B}"/>
              </a:ext>
            </a:extLst>
          </p:cNvPr>
          <p:cNvSpPr/>
          <p:nvPr/>
        </p:nvSpPr>
        <p:spPr>
          <a:xfrm>
            <a:off x="8808465" y="5642127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38AC16-556B-2D57-CCD7-72FF30603D25}"/>
              </a:ext>
            </a:extLst>
          </p:cNvPr>
          <p:cNvSpPr/>
          <p:nvPr/>
        </p:nvSpPr>
        <p:spPr>
          <a:xfrm>
            <a:off x="9247618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F8A4DE-69A2-DB09-D42B-30C2AC6EA852}"/>
              </a:ext>
            </a:extLst>
          </p:cNvPr>
          <p:cNvSpPr/>
          <p:nvPr/>
        </p:nvSpPr>
        <p:spPr>
          <a:xfrm>
            <a:off x="8369313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DD1E4A-65AD-3C7A-BD73-4CD7D1B0F1A3}"/>
              </a:ext>
            </a:extLst>
          </p:cNvPr>
          <p:cNvCxnSpPr/>
          <p:nvPr/>
        </p:nvCxnSpPr>
        <p:spPr>
          <a:xfrm flipV="1">
            <a:off x="7439530" y="2770489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B075FB-06B0-AAB9-BFF9-C497969BB085}"/>
              </a:ext>
            </a:extLst>
          </p:cNvPr>
          <p:cNvCxnSpPr>
            <a:cxnSpLocks/>
          </p:cNvCxnSpPr>
          <p:nvPr/>
        </p:nvCxnSpPr>
        <p:spPr>
          <a:xfrm>
            <a:off x="7439530" y="4130057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0E5CA4-A2B2-DD80-0295-4EC3B4C4214F}"/>
                  </a:ext>
                </a:extLst>
              </p:cNvPr>
              <p:cNvSpPr txBox="1"/>
              <p:nvPr/>
            </p:nvSpPr>
            <p:spPr>
              <a:xfrm>
                <a:off x="8696829" y="399155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0E5CA4-A2B2-DD80-0295-4EC3B4C4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829" y="3991557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373700-C0A1-FF8C-76A2-7E4EF7C4E946}"/>
                  </a:ext>
                </a:extLst>
              </p:cNvPr>
              <p:cNvSpPr txBox="1"/>
              <p:nvPr/>
            </p:nvSpPr>
            <p:spPr>
              <a:xfrm>
                <a:off x="7340560" y="249349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373700-C0A1-FF8C-76A2-7E4EF7C4E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60" y="2493491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0134CAB-E232-010C-2013-2C06C5CE6634}"/>
              </a:ext>
            </a:extLst>
          </p:cNvPr>
          <p:cNvSpPr/>
          <p:nvPr/>
        </p:nvSpPr>
        <p:spPr>
          <a:xfrm>
            <a:off x="7000376" y="3505300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849B66-FA94-AB70-4D97-54631BD07329}"/>
              </a:ext>
            </a:extLst>
          </p:cNvPr>
          <p:cNvSpPr/>
          <p:nvPr/>
        </p:nvSpPr>
        <p:spPr>
          <a:xfrm>
            <a:off x="7367338" y="343311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D990C-BE4F-2386-993E-1A87EF051D9F}"/>
              </a:ext>
            </a:extLst>
          </p:cNvPr>
          <p:cNvSpPr/>
          <p:nvPr/>
        </p:nvSpPr>
        <p:spPr>
          <a:xfrm>
            <a:off x="7806491" y="429336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2E1901-0C93-D0F4-620C-6E0920B88798}"/>
              </a:ext>
            </a:extLst>
          </p:cNvPr>
          <p:cNvSpPr/>
          <p:nvPr/>
        </p:nvSpPr>
        <p:spPr>
          <a:xfrm>
            <a:off x="6928186" y="429336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2EB691C-8CA7-FE1F-F877-3BD135D979A2}"/>
              </a:ext>
            </a:extLst>
          </p:cNvPr>
          <p:cNvSpPr/>
          <p:nvPr/>
        </p:nvSpPr>
        <p:spPr>
          <a:xfrm rot="17876857">
            <a:off x="6868584" y="3564207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896EF4-28ED-EC03-C431-3762D258C0C2}"/>
              </a:ext>
            </a:extLst>
          </p:cNvPr>
          <p:cNvSpPr/>
          <p:nvPr/>
        </p:nvSpPr>
        <p:spPr>
          <a:xfrm>
            <a:off x="6868583" y="370708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03AA69-1C5B-F27A-5F7B-9EBB631A4A70}"/>
              </a:ext>
            </a:extLst>
          </p:cNvPr>
          <p:cNvSpPr/>
          <p:nvPr/>
        </p:nvSpPr>
        <p:spPr>
          <a:xfrm>
            <a:off x="7823985" y="3714602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8298CD-6451-0090-4A2B-9AFB647387F9}"/>
              </a:ext>
            </a:extLst>
          </p:cNvPr>
          <p:cNvSpPr/>
          <p:nvPr/>
        </p:nvSpPr>
        <p:spPr>
          <a:xfrm>
            <a:off x="7407107" y="449966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0383C5-C9D5-4BBB-906D-F659F71DB071}"/>
              </a:ext>
            </a:extLst>
          </p:cNvPr>
          <p:cNvCxnSpPr/>
          <p:nvPr/>
        </p:nvCxnSpPr>
        <p:spPr>
          <a:xfrm flipV="1">
            <a:off x="7438870" y="4979505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5EB08-B26C-7453-EF6C-C6C2C77DDDF4}"/>
              </a:ext>
            </a:extLst>
          </p:cNvPr>
          <p:cNvCxnSpPr>
            <a:cxnSpLocks/>
          </p:cNvCxnSpPr>
          <p:nvPr/>
        </p:nvCxnSpPr>
        <p:spPr>
          <a:xfrm>
            <a:off x="7438870" y="6339073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47ADC-C2E9-DB0D-010B-7E1972C7B37F}"/>
                  </a:ext>
                </a:extLst>
              </p:cNvPr>
              <p:cNvSpPr txBox="1"/>
              <p:nvPr/>
            </p:nvSpPr>
            <p:spPr>
              <a:xfrm>
                <a:off x="8696169" y="620057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047ADC-C2E9-DB0D-010B-7E1972C7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169" y="6200573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B2D0F2-3D6D-0CF3-FA9E-AA5F9FA76AF7}"/>
                  </a:ext>
                </a:extLst>
              </p:cNvPr>
              <p:cNvSpPr txBox="1"/>
              <p:nvPr/>
            </p:nvSpPr>
            <p:spPr>
              <a:xfrm>
                <a:off x="7339900" y="470250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B2D0F2-3D6D-0CF3-FA9E-AA5F9FA7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00" y="4702507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A2DC78D-D5AB-EAC8-70BF-68DC80A3BC28}"/>
              </a:ext>
            </a:extLst>
          </p:cNvPr>
          <p:cNvSpPr/>
          <p:nvPr/>
        </p:nvSpPr>
        <p:spPr>
          <a:xfrm>
            <a:off x="6999716" y="5714316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40F0A8-5FCB-6EA5-A71F-FA51D6114874}"/>
              </a:ext>
            </a:extLst>
          </p:cNvPr>
          <p:cNvSpPr/>
          <p:nvPr/>
        </p:nvSpPr>
        <p:spPr>
          <a:xfrm>
            <a:off x="7366678" y="5642127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7FDF942-0DE4-1AD2-C8B4-B15C2010F13D}"/>
              </a:ext>
            </a:extLst>
          </p:cNvPr>
          <p:cNvSpPr/>
          <p:nvPr/>
        </p:nvSpPr>
        <p:spPr>
          <a:xfrm>
            <a:off x="7805831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7F8A28B-A9EE-E720-A361-065B57E1E6C1}"/>
              </a:ext>
            </a:extLst>
          </p:cNvPr>
          <p:cNvSpPr/>
          <p:nvPr/>
        </p:nvSpPr>
        <p:spPr>
          <a:xfrm>
            <a:off x="6927526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252F38B6-B05E-EA14-DE48-2967F6575DA0}"/>
              </a:ext>
            </a:extLst>
          </p:cNvPr>
          <p:cNvSpPr/>
          <p:nvPr/>
        </p:nvSpPr>
        <p:spPr>
          <a:xfrm>
            <a:off x="6647107" y="1945219"/>
            <a:ext cx="1584844" cy="519830"/>
          </a:xfrm>
          <a:prstGeom prst="triangle">
            <a:avLst>
              <a:gd name="adj" fmla="val 50000"/>
            </a:avLst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2DBC7-4DAE-10C9-A5FF-43C86EDA8178}"/>
              </a:ext>
            </a:extLst>
          </p:cNvPr>
          <p:cNvSpPr/>
          <p:nvPr/>
        </p:nvSpPr>
        <p:spPr>
          <a:xfrm>
            <a:off x="7361120" y="187002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164733-DE20-313B-AEAA-97DBA742CA39}"/>
              </a:ext>
            </a:extLst>
          </p:cNvPr>
          <p:cNvSpPr/>
          <p:nvPr/>
        </p:nvSpPr>
        <p:spPr>
          <a:xfrm>
            <a:off x="8165216" y="2372239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0BF888-F728-6010-0A2F-DA9D39159848}"/>
              </a:ext>
            </a:extLst>
          </p:cNvPr>
          <p:cNvSpPr/>
          <p:nvPr/>
        </p:nvSpPr>
        <p:spPr>
          <a:xfrm>
            <a:off x="6574921" y="238940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EE46-233A-F1EA-2410-75B4F6B2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Порядок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Намотування</a:t>
            </a:r>
            <a:r>
              <a:rPr lang="en-US" dirty="0">
                <a:latin typeface="YouTube Sans"/>
              </a:rPr>
              <a:t>/Winding Order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F76A-5B71-F8C6-7DDC-1DDE67D2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37296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Растеризатор очікує, що вершини будуть надані в порядку за годинниковою стрілкою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Перше передаємо червону, жовту а тоді синю точку</a:t>
            </a:r>
            <a:endParaRPr lang="ru-RU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наш об</a:t>
            </a:r>
            <a:r>
              <a:rPr lang="en-US" dirty="0">
                <a:latin typeface="YouTube Sans"/>
              </a:rPr>
              <a:t>’</a:t>
            </a:r>
            <a:r>
              <a:rPr lang="ru-RU" dirty="0">
                <a:latin typeface="YouTube Sans"/>
              </a:rPr>
              <a:t>єкт обертається, тоді порядок вершин змінюється</a:t>
            </a:r>
          </a:p>
          <a:p>
            <a:pPr lvl="1"/>
            <a:r>
              <a:rPr lang="uk-UA" dirty="0">
                <a:latin typeface="YouTube Sans"/>
              </a:rPr>
              <a:t>Тому що порядок не йде за стрілкою годинника, наш трикутник не з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являться коли його малюємо</a:t>
            </a:r>
            <a:endParaRPr lang="en-US" dirty="0">
              <a:latin typeface="YouTube Sans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4AE5495-9A70-876D-A06A-7ABD498F7736}"/>
              </a:ext>
            </a:extLst>
          </p:cNvPr>
          <p:cNvSpPr/>
          <p:nvPr/>
        </p:nvSpPr>
        <p:spPr>
          <a:xfrm>
            <a:off x="5598232" y="1973526"/>
            <a:ext cx="1763015" cy="973605"/>
          </a:xfrm>
          <a:prstGeom prst="triangle">
            <a:avLst/>
          </a:prstGeom>
          <a:solidFill>
            <a:srgbClr val="92D05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7B134-BFD1-1B2F-0774-9F2581578D6E}"/>
              </a:ext>
            </a:extLst>
          </p:cNvPr>
          <p:cNvSpPr/>
          <p:nvPr/>
        </p:nvSpPr>
        <p:spPr>
          <a:xfrm>
            <a:off x="6413955" y="1907741"/>
            <a:ext cx="131568" cy="13156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CA4D79-0785-41DC-0D4A-ADB57CCBE4D8}"/>
              </a:ext>
            </a:extLst>
          </p:cNvPr>
          <p:cNvSpPr/>
          <p:nvPr/>
        </p:nvSpPr>
        <p:spPr>
          <a:xfrm>
            <a:off x="7295463" y="2881346"/>
            <a:ext cx="131568" cy="1315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A108EA-0933-B285-B05C-22449F3A5CB6}"/>
              </a:ext>
            </a:extLst>
          </p:cNvPr>
          <p:cNvSpPr/>
          <p:nvPr/>
        </p:nvSpPr>
        <p:spPr>
          <a:xfrm>
            <a:off x="5532448" y="2881345"/>
            <a:ext cx="131568" cy="131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35246-E432-48B2-4EF7-FCA5F136A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6233182" y="2295201"/>
            <a:ext cx="493873" cy="513115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9874F6E-3999-8153-27F5-1E9887988D8E}"/>
              </a:ext>
            </a:extLst>
          </p:cNvPr>
          <p:cNvSpPr/>
          <p:nvPr/>
        </p:nvSpPr>
        <p:spPr>
          <a:xfrm>
            <a:off x="5593708" y="3368147"/>
            <a:ext cx="1763015" cy="97360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0D8349-EA2B-8E9A-FC83-1B79336FE88E}"/>
              </a:ext>
            </a:extLst>
          </p:cNvPr>
          <p:cNvSpPr/>
          <p:nvPr/>
        </p:nvSpPr>
        <p:spPr>
          <a:xfrm>
            <a:off x="6409431" y="3302362"/>
            <a:ext cx="131568" cy="13156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095B7B-F1CC-010E-FF55-F380329A30DF}"/>
              </a:ext>
            </a:extLst>
          </p:cNvPr>
          <p:cNvSpPr/>
          <p:nvPr/>
        </p:nvSpPr>
        <p:spPr>
          <a:xfrm>
            <a:off x="7290939" y="4275967"/>
            <a:ext cx="131568" cy="131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6D88D1-0114-37D4-A3B5-D4CA3993F449}"/>
              </a:ext>
            </a:extLst>
          </p:cNvPr>
          <p:cNvSpPr/>
          <p:nvPr/>
        </p:nvSpPr>
        <p:spPr>
          <a:xfrm>
            <a:off x="5527924" y="4275966"/>
            <a:ext cx="131568" cy="1315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A527B0-8BC8-B63D-1662-FA17096FC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1897" flipV="1">
            <a:off x="6186164" y="3686346"/>
            <a:ext cx="555797" cy="57745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B4E8A7-D889-05D1-2849-5B4750F76DBA}"/>
              </a:ext>
            </a:extLst>
          </p:cNvPr>
          <p:cNvCxnSpPr>
            <a:cxnSpLocks/>
          </p:cNvCxnSpPr>
          <p:nvPr/>
        </p:nvCxnSpPr>
        <p:spPr>
          <a:xfrm flipV="1">
            <a:off x="9111108" y="1630832"/>
            <a:ext cx="0" cy="1184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282285-D011-C4AF-497C-D6DDA783D44B}"/>
              </a:ext>
            </a:extLst>
          </p:cNvPr>
          <p:cNvCxnSpPr>
            <a:cxnSpLocks/>
          </p:cNvCxnSpPr>
          <p:nvPr/>
        </p:nvCxnSpPr>
        <p:spPr>
          <a:xfrm>
            <a:off x="9111108" y="2814946"/>
            <a:ext cx="12038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BFCEA-97D8-D871-5DAB-7203E116B0B9}"/>
                  </a:ext>
                </a:extLst>
              </p:cNvPr>
              <p:cNvSpPr txBox="1"/>
              <p:nvPr/>
            </p:nvSpPr>
            <p:spPr>
              <a:xfrm>
                <a:off x="10314957" y="267013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BFCEA-97D8-D871-5DAB-7203E116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57" y="2670130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AC31C9-8CD4-AB99-4C93-AFE7264D06DC}"/>
                  </a:ext>
                </a:extLst>
              </p:cNvPr>
              <p:cNvSpPr txBox="1"/>
              <p:nvPr/>
            </p:nvSpPr>
            <p:spPr>
              <a:xfrm>
                <a:off x="9012138" y="1341915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AC31C9-8CD4-AB99-4C93-AFE7264D0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138" y="1341915"/>
                <a:ext cx="197939" cy="276999"/>
              </a:xfrm>
              <a:prstGeom prst="rect">
                <a:avLst/>
              </a:prstGeom>
              <a:blipFill>
                <a:blip r:embed="rId4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8842BE-3546-1EB2-FC85-E1A8591DE7CB}"/>
              </a:ext>
            </a:extLst>
          </p:cNvPr>
          <p:cNvCxnSpPr>
            <a:cxnSpLocks/>
          </p:cNvCxnSpPr>
          <p:nvPr/>
        </p:nvCxnSpPr>
        <p:spPr>
          <a:xfrm flipV="1">
            <a:off x="8365535" y="2807491"/>
            <a:ext cx="1556263" cy="1305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8F6E32D-C97A-41D2-E58D-A3A91E4376A4}"/>
              </a:ext>
            </a:extLst>
          </p:cNvPr>
          <p:cNvSpPr/>
          <p:nvPr/>
        </p:nvSpPr>
        <p:spPr>
          <a:xfrm>
            <a:off x="9832756" y="2742739"/>
            <a:ext cx="131568" cy="1315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93F8B15-6ED4-6D3D-E70A-07173FE5F226}"/>
              </a:ext>
            </a:extLst>
          </p:cNvPr>
          <p:cNvSpPr/>
          <p:nvPr/>
        </p:nvSpPr>
        <p:spPr>
          <a:xfrm>
            <a:off x="8318272" y="2743100"/>
            <a:ext cx="131568" cy="1315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7A34B3-C62C-B2E8-99ED-AEF361AFD445}"/>
              </a:ext>
            </a:extLst>
          </p:cNvPr>
          <p:cNvCxnSpPr>
            <a:cxnSpLocks/>
          </p:cNvCxnSpPr>
          <p:nvPr/>
        </p:nvCxnSpPr>
        <p:spPr>
          <a:xfrm flipV="1">
            <a:off x="9108405" y="2074251"/>
            <a:ext cx="0" cy="145611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49A85D6-41BD-C46C-0E8E-9F9B76F63A5B}"/>
              </a:ext>
            </a:extLst>
          </p:cNvPr>
          <p:cNvSpPr/>
          <p:nvPr/>
        </p:nvSpPr>
        <p:spPr>
          <a:xfrm>
            <a:off x="9042130" y="2008466"/>
            <a:ext cx="131568" cy="1315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91939D-E5F6-F922-33F0-E8B068092B40}"/>
              </a:ext>
            </a:extLst>
          </p:cNvPr>
          <p:cNvSpPr/>
          <p:nvPr/>
        </p:nvSpPr>
        <p:spPr>
          <a:xfrm>
            <a:off x="9047691" y="3464583"/>
            <a:ext cx="131568" cy="131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8587CF-078A-EA64-701F-B96A8C626AAB}"/>
              </a:ext>
            </a:extLst>
          </p:cNvPr>
          <p:cNvCxnSpPr>
            <a:cxnSpLocks/>
          </p:cNvCxnSpPr>
          <p:nvPr/>
        </p:nvCxnSpPr>
        <p:spPr>
          <a:xfrm flipV="1">
            <a:off x="8368237" y="2807491"/>
            <a:ext cx="1556263" cy="1305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65AC6CF-59A1-7339-6671-0DA1C03EDAEB}"/>
              </a:ext>
            </a:extLst>
          </p:cNvPr>
          <p:cNvSpPr/>
          <p:nvPr/>
        </p:nvSpPr>
        <p:spPr>
          <a:xfrm>
            <a:off x="9042130" y="2736524"/>
            <a:ext cx="131568" cy="13156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4DB911-7751-EC58-0850-180EF832258B}"/>
              </a:ext>
            </a:extLst>
          </p:cNvPr>
          <p:cNvSpPr/>
          <p:nvPr/>
        </p:nvSpPr>
        <p:spPr>
          <a:xfrm>
            <a:off x="9835458" y="2742739"/>
            <a:ext cx="131568" cy="1315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171963-146E-8F5B-4E71-AEE004B877CC}"/>
              </a:ext>
            </a:extLst>
          </p:cNvPr>
          <p:cNvSpPr/>
          <p:nvPr/>
        </p:nvSpPr>
        <p:spPr>
          <a:xfrm>
            <a:off x="8320974" y="2743100"/>
            <a:ext cx="131568" cy="131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34480A89-2A88-0978-C48C-44691E2F10D5}"/>
              </a:ext>
            </a:extLst>
          </p:cNvPr>
          <p:cNvSpPr/>
          <p:nvPr/>
        </p:nvSpPr>
        <p:spPr>
          <a:xfrm>
            <a:off x="8993750" y="2217840"/>
            <a:ext cx="773785" cy="766957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E30462-DDB7-01BA-36C0-D92EA57367A8}"/>
              </a:ext>
            </a:extLst>
          </p:cNvPr>
          <p:cNvCxnSpPr>
            <a:cxnSpLocks/>
            <a:stCxn id="53" idx="0"/>
          </p:cNvCxnSpPr>
          <p:nvPr/>
        </p:nvCxnSpPr>
        <p:spPr>
          <a:xfrm flipH="1">
            <a:off x="9288725" y="2217840"/>
            <a:ext cx="919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BD7DB50E-751F-77CB-3673-30EC4868F511}"/>
              </a:ext>
            </a:extLst>
          </p:cNvPr>
          <p:cNvSpPr/>
          <p:nvPr/>
        </p:nvSpPr>
        <p:spPr>
          <a:xfrm rot="16200000">
            <a:off x="8572896" y="2217907"/>
            <a:ext cx="773785" cy="766957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D67D03-C297-7A7A-6100-F290011560A9}"/>
              </a:ext>
            </a:extLst>
          </p:cNvPr>
          <p:cNvCxnSpPr>
            <a:cxnSpLocks/>
            <a:stCxn id="63" idx="0"/>
          </p:cNvCxnSpPr>
          <p:nvPr/>
        </p:nvCxnSpPr>
        <p:spPr>
          <a:xfrm>
            <a:off x="8576310" y="2601386"/>
            <a:ext cx="0" cy="52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32" grpId="0"/>
      <p:bldP spid="33" grpId="0"/>
      <p:bldP spid="40" grpId="0" animBg="1"/>
      <p:bldP spid="41" grpId="0" animBg="1"/>
      <p:bldP spid="43" grpId="1" animBg="1"/>
      <p:bldP spid="43" grpId="2" animBg="1"/>
      <p:bldP spid="45" grpId="0" animBg="1"/>
      <p:bldP spid="45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3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430C-7751-E19C-38E0-E62058D0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Порядок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Намотування</a:t>
            </a:r>
            <a:r>
              <a:rPr lang="en-US" dirty="0">
                <a:latin typeface="YouTube Sans"/>
              </a:rPr>
              <a:t>/Winding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CB10-06D3-8F78-34F2-28E50D3C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330733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Чи це проблема</a:t>
            </a:r>
            <a:r>
              <a:rPr lang="en-US" dirty="0">
                <a:latin typeface="YouTube Sans"/>
              </a:rPr>
              <a:t>? </a:t>
            </a:r>
          </a:p>
          <a:p>
            <a:r>
              <a:rPr lang="ru-RU" dirty="0">
                <a:latin typeface="YouTube Sans"/>
              </a:rPr>
              <a:t>Пам'ятайте, що ми лише малюємо поверхню наших об'єктів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У кожно</a:t>
            </a:r>
            <a:r>
              <a:rPr lang="uk-UA" dirty="0">
                <a:latin typeface="YouTube Sans"/>
              </a:rPr>
              <a:t>му</a:t>
            </a:r>
            <a:r>
              <a:rPr lang="ru-RU" dirty="0">
                <a:latin typeface="YouTube Sans"/>
              </a:rPr>
              <a:t> предметі буде лицьова і зворотна сторона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хочемо, щоб трикутники були в порядку за годинниковою стрілкою, коли поверхня спрямована до камери</a:t>
            </a:r>
            <a:endParaRPr lang="en-US" dirty="0">
              <a:latin typeface="YouTube San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9A38BF-5A35-30DE-A185-6264E5FB868D}"/>
              </a:ext>
            </a:extLst>
          </p:cNvPr>
          <p:cNvSpPr/>
          <p:nvPr/>
        </p:nvSpPr>
        <p:spPr>
          <a:xfrm>
            <a:off x="6645556" y="2286000"/>
            <a:ext cx="1804737" cy="148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9201BE-5836-B287-7E63-6032E6F8626E}"/>
              </a:ext>
            </a:extLst>
          </p:cNvPr>
          <p:cNvSpPr/>
          <p:nvPr/>
        </p:nvSpPr>
        <p:spPr>
          <a:xfrm>
            <a:off x="7024551" y="2604837"/>
            <a:ext cx="1035717" cy="848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825C7C-6A7A-30DD-0DCB-2DFB769391D3}"/>
              </a:ext>
            </a:extLst>
          </p:cNvPr>
          <p:cNvCxnSpPr/>
          <p:nvPr/>
        </p:nvCxnSpPr>
        <p:spPr>
          <a:xfrm flipH="1">
            <a:off x="6645556" y="3453063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049FEC-05F6-C6A4-B16B-34CE4A17A853}"/>
              </a:ext>
            </a:extLst>
          </p:cNvPr>
          <p:cNvCxnSpPr>
            <a:cxnSpLocks/>
          </p:cNvCxnSpPr>
          <p:nvPr/>
        </p:nvCxnSpPr>
        <p:spPr>
          <a:xfrm flipH="1" flipV="1">
            <a:off x="6645556" y="2286000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4DECB-1B2E-EF33-9BB0-F81C3DF2D4B5}"/>
              </a:ext>
            </a:extLst>
          </p:cNvPr>
          <p:cNvCxnSpPr>
            <a:cxnSpLocks/>
          </p:cNvCxnSpPr>
          <p:nvPr/>
        </p:nvCxnSpPr>
        <p:spPr>
          <a:xfrm flipV="1">
            <a:off x="8060268" y="2286000"/>
            <a:ext cx="39002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3ED5B5-BD0B-3BBC-EE4E-042228659C45}"/>
              </a:ext>
            </a:extLst>
          </p:cNvPr>
          <p:cNvCxnSpPr>
            <a:cxnSpLocks/>
          </p:cNvCxnSpPr>
          <p:nvPr/>
        </p:nvCxnSpPr>
        <p:spPr>
          <a:xfrm>
            <a:off x="8060268" y="3453063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546AD1E-5CBE-FF60-53CB-AD799E7EA13D}"/>
              </a:ext>
            </a:extLst>
          </p:cNvPr>
          <p:cNvSpPr/>
          <p:nvPr/>
        </p:nvSpPr>
        <p:spPr>
          <a:xfrm>
            <a:off x="7025051" y="2604837"/>
            <a:ext cx="1034716" cy="848226"/>
          </a:xfrm>
          <a:custGeom>
            <a:avLst/>
            <a:gdLst>
              <a:gd name="connsiteX0" fmla="*/ 0 w 1034716"/>
              <a:gd name="connsiteY0" fmla="*/ 0 h 848226"/>
              <a:gd name="connsiteX1" fmla="*/ 0 w 1034716"/>
              <a:gd name="connsiteY1" fmla="*/ 848226 h 848226"/>
              <a:gd name="connsiteX2" fmla="*/ 1034716 w 1034716"/>
              <a:gd name="connsiteY2" fmla="*/ 848226 h 848226"/>
              <a:gd name="connsiteX3" fmla="*/ 0 w 1034716"/>
              <a:gd name="connsiteY3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716" h="848226">
                <a:moveTo>
                  <a:pt x="0" y="0"/>
                </a:moveTo>
                <a:lnTo>
                  <a:pt x="0" y="848226"/>
                </a:lnTo>
                <a:lnTo>
                  <a:pt x="1034716" y="848226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3E9378-80F2-E330-A0EE-19D50F848C53}"/>
              </a:ext>
            </a:extLst>
          </p:cNvPr>
          <p:cNvSpPr/>
          <p:nvPr/>
        </p:nvSpPr>
        <p:spPr>
          <a:xfrm>
            <a:off x="6976423" y="2563611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29B092-78A3-CDDB-C8BD-7B6C112AEE5D}"/>
              </a:ext>
            </a:extLst>
          </p:cNvPr>
          <p:cNvSpPr/>
          <p:nvPr/>
        </p:nvSpPr>
        <p:spPr>
          <a:xfrm>
            <a:off x="6973415" y="3404052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55271F-6D0C-C876-FF56-D236452540F2}"/>
              </a:ext>
            </a:extLst>
          </p:cNvPr>
          <p:cNvSpPr/>
          <p:nvPr/>
        </p:nvSpPr>
        <p:spPr>
          <a:xfrm>
            <a:off x="7998103" y="3404051"/>
            <a:ext cx="102269" cy="9023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BEF6E-8172-445E-814A-4FAC1B52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1897" flipV="1">
            <a:off x="7082608" y="2942183"/>
            <a:ext cx="462400" cy="4804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BC831B-EE96-FB6B-8810-18418A11AD10}"/>
              </a:ext>
            </a:extLst>
          </p:cNvPr>
          <p:cNvSpPr/>
          <p:nvPr/>
        </p:nvSpPr>
        <p:spPr>
          <a:xfrm>
            <a:off x="6650533" y="2280460"/>
            <a:ext cx="1802487" cy="1493301"/>
          </a:xfrm>
          <a:custGeom>
            <a:avLst/>
            <a:gdLst>
              <a:gd name="connsiteX0" fmla="*/ 1802487 w 1802487"/>
              <a:gd name="connsiteY0" fmla="*/ 0 h 1493301"/>
              <a:gd name="connsiteX1" fmla="*/ 1795908 w 1802487"/>
              <a:gd name="connsiteY1" fmla="*/ 1493301 h 1493301"/>
              <a:gd name="connsiteX2" fmla="*/ 0 w 1802487"/>
              <a:gd name="connsiteY2" fmla="*/ 1493301 h 1493301"/>
              <a:gd name="connsiteX3" fmla="*/ 1802487 w 1802487"/>
              <a:gd name="connsiteY3" fmla="*/ 0 h 149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487" h="1493301">
                <a:moveTo>
                  <a:pt x="1802487" y="0"/>
                </a:moveTo>
                <a:lnTo>
                  <a:pt x="1795908" y="1493301"/>
                </a:lnTo>
                <a:lnTo>
                  <a:pt x="0" y="1493301"/>
                </a:lnTo>
                <a:lnTo>
                  <a:pt x="1802487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A218A6-A8D2-8567-DAB7-26732A838A32}"/>
              </a:ext>
            </a:extLst>
          </p:cNvPr>
          <p:cNvSpPr/>
          <p:nvPr/>
        </p:nvSpPr>
        <p:spPr>
          <a:xfrm>
            <a:off x="8406862" y="2238112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8F6F1A-7B6C-C403-6845-BB3417D54754}"/>
              </a:ext>
            </a:extLst>
          </p:cNvPr>
          <p:cNvSpPr/>
          <p:nvPr/>
        </p:nvSpPr>
        <p:spPr>
          <a:xfrm>
            <a:off x="8399158" y="3726781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5790E7-E608-09B3-90E8-80836E22F1A3}"/>
              </a:ext>
            </a:extLst>
          </p:cNvPr>
          <p:cNvSpPr/>
          <p:nvPr/>
        </p:nvSpPr>
        <p:spPr>
          <a:xfrm>
            <a:off x="6599398" y="3739611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9CF8D-3CD0-5979-00F4-236BF4B3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7710695" y="2995985"/>
            <a:ext cx="493873" cy="5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430C-7751-E19C-38E0-E62058D0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Порядок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Намотування</a:t>
            </a:r>
            <a:r>
              <a:rPr lang="en-US" dirty="0">
                <a:latin typeface="YouTube Sans"/>
              </a:rPr>
              <a:t>/Winding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CB10-06D3-8F78-34F2-28E50D3C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330733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Коли ми малюємо </a:t>
            </a:r>
            <a:r>
              <a:rPr lang="uk-UA" dirty="0">
                <a:latin typeface="YouTube Sans"/>
              </a:rPr>
              <a:t>куб</a:t>
            </a:r>
            <a:r>
              <a:rPr lang="ru-RU" dirty="0">
                <a:latin typeface="YouTube Sans"/>
              </a:rPr>
              <a:t>, задній трикутник не малюється, оскільки його вершини розташовані проти годинникової стрілки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Це ок, тому що задня поверхня спрямована від камери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Що відбувається коли ми обертаємо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9A38BF-5A35-30DE-A185-6264E5FB868D}"/>
              </a:ext>
            </a:extLst>
          </p:cNvPr>
          <p:cNvSpPr/>
          <p:nvPr/>
        </p:nvSpPr>
        <p:spPr>
          <a:xfrm>
            <a:off x="6645556" y="2286000"/>
            <a:ext cx="1804737" cy="148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9201BE-5836-B287-7E63-6032E6F8626E}"/>
              </a:ext>
            </a:extLst>
          </p:cNvPr>
          <p:cNvSpPr/>
          <p:nvPr/>
        </p:nvSpPr>
        <p:spPr>
          <a:xfrm>
            <a:off x="7024551" y="2604837"/>
            <a:ext cx="1035717" cy="848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825C7C-6A7A-30DD-0DCB-2DFB769391D3}"/>
              </a:ext>
            </a:extLst>
          </p:cNvPr>
          <p:cNvCxnSpPr/>
          <p:nvPr/>
        </p:nvCxnSpPr>
        <p:spPr>
          <a:xfrm flipH="1">
            <a:off x="6645556" y="3453063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049FEC-05F6-C6A4-B16B-34CE4A17A853}"/>
              </a:ext>
            </a:extLst>
          </p:cNvPr>
          <p:cNvCxnSpPr>
            <a:cxnSpLocks/>
          </p:cNvCxnSpPr>
          <p:nvPr/>
        </p:nvCxnSpPr>
        <p:spPr>
          <a:xfrm flipH="1" flipV="1">
            <a:off x="6645556" y="2286000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4DECB-1B2E-EF33-9BB0-F81C3DF2D4B5}"/>
              </a:ext>
            </a:extLst>
          </p:cNvPr>
          <p:cNvCxnSpPr>
            <a:cxnSpLocks/>
          </p:cNvCxnSpPr>
          <p:nvPr/>
        </p:nvCxnSpPr>
        <p:spPr>
          <a:xfrm flipV="1">
            <a:off x="8060268" y="2286000"/>
            <a:ext cx="39002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3ED5B5-BD0B-3BBC-EE4E-042228659C45}"/>
              </a:ext>
            </a:extLst>
          </p:cNvPr>
          <p:cNvCxnSpPr>
            <a:cxnSpLocks/>
          </p:cNvCxnSpPr>
          <p:nvPr/>
        </p:nvCxnSpPr>
        <p:spPr>
          <a:xfrm>
            <a:off x="8060268" y="3453063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546AD1E-5CBE-FF60-53CB-AD799E7EA13D}"/>
              </a:ext>
            </a:extLst>
          </p:cNvPr>
          <p:cNvSpPr/>
          <p:nvPr/>
        </p:nvSpPr>
        <p:spPr>
          <a:xfrm>
            <a:off x="7025051" y="2604837"/>
            <a:ext cx="1034716" cy="848226"/>
          </a:xfrm>
          <a:custGeom>
            <a:avLst/>
            <a:gdLst>
              <a:gd name="connsiteX0" fmla="*/ 0 w 1034716"/>
              <a:gd name="connsiteY0" fmla="*/ 0 h 848226"/>
              <a:gd name="connsiteX1" fmla="*/ 0 w 1034716"/>
              <a:gd name="connsiteY1" fmla="*/ 848226 h 848226"/>
              <a:gd name="connsiteX2" fmla="*/ 1034716 w 1034716"/>
              <a:gd name="connsiteY2" fmla="*/ 848226 h 848226"/>
              <a:gd name="connsiteX3" fmla="*/ 0 w 1034716"/>
              <a:gd name="connsiteY3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716" h="848226">
                <a:moveTo>
                  <a:pt x="0" y="0"/>
                </a:moveTo>
                <a:lnTo>
                  <a:pt x="0" y="848226"/>
                </a:lnTo>
                <a:lnTo>
                  <a:pt x="1034716" y="84822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3E9378-80F2-E330-A0EE-19D50F848C53}"/>
              </a:ext>
            </a:extLst>
          </p:cNvPr>
          <p:cNvSpPr/>
          <p:nvPr/>
        </p:nvSpPr>
        <p:spPr>
          <a:xfrm>
            <a:off x="6976423" y="2563611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29B092-78A3-CDDB-C8BD-7B6C112AEE5D}"/>
              </a:ext>
            </a:extLst>
          </p:cNvPr>
          <p:cNvSpPr/>
          <p:nvPr/>
        </p:nvSpPr>
        <p:spPr>
          <a:xfrm>
            <a:off x="6973415" y="3404052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55271F-6D0C-C876-FF56-D236452540F2}"/>
              </a:ext>
            </a:extLst>
          </p:cNvPr>
          <p:cNvSpPr/>
          <p:nvPr/>
        </p:nvSpPr>
        <p:spPr>
          <a:xfrm>
            <a:off x="7998103" y="3404051"/>
            <a:ext cx="102269" cy="9023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BEF6E-8172-445E-814A-4FAC1B52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1897" flipV="1">
            <a:off x="7082608" y="2942183"/>
            <a:ext cx="462400" cy="4804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BC831B-EE96-FB6B-8810-18418A11AD10}"/>
              </a:ext>
            </a:extLst>
          </p:cNvPr>
          <p:cNvSpPr/>
          <p:nvPr/>
        </p:nvSpPr>
        <p:spPr>
          <a:xfrm>
            <a:off x="6650533" y="2280460"/>
            <a:ext cx="1802487" cy="1493301"/>
          </a:xfrm>
          <a:custGeom>
            <a:avLst/>
            <a:gdLst>
              <a:gd name="connsiteX0" fmla="*/ 1802487 w 1802487"/>
              <a:gd name="connsiteY0" fmla="*/ 0 h 1493301"/>
              <a:gd name="connsiteX1" fmla="*/ 1795908 w 1802487"/>
              <a:gd name="connsiteY1" fmla="*/ 1493301 h 1493301"/>
              <a:gd name="connsiteX2" fmla="*/ 0 w 1802487"/>
              <a:gd name="connsiteY2" fmla="*/ 1493301 h 1493301"/>
              <a:gd name="connsiteX3" fmla="*/ 1802487 w 1802487"/>
              <a:gd name="connsiteY3" fmla="*/ 0 h 149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487" h="1493301">
                <a:moveTo>
                  <a:pt x="1802487" y="0"/>
                </a:moveTo>
                <a:lnTo>
                  <a:pt x="1795908" y="1493301"/>
                </a:lnTo>
                <a:lnTo>
                  <a:pt x="0" y="1493301"/>
                </a:lnTo>
                <a:lnTo>
                  <a:pt x="1802487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A218A6-A8D2-8567-DAB7-26732A838A32}"/>
              </a:ext>
            </a:extLst>
          </p:cNvPr>
          <p:cNvSpPr/>
          <p:nvPr/>
        </p:nvSpPr>
        <p:spPr>
          <a:xfrm>
            <a:off x="8406862" y="2238112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8F6F1A-7B6C-C403-6845-BB3417D54754}"/>
              </a:ext>
            </a:extLst>
          </p:cNvPr>
          <p:cNvSpPr/>
          <p:nvPr/>
        </p:nvSpPr>
        <p:spPr>
          <a:xfrm>
            <a:off x="8399158" y="3726781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5790E7-E608-09B3-90E8-80836E22F1A3}"/>
              </a:ext>
            </a:extLst>
          </p:cNvPr>
          <p:cNvSpPr/>
          <p:nvPr/>
        </p:nvSpPr>
        <p:spPr>
          <a:xfrm>
            <a:off x="6599398" y="3739611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9CF8D-3CD0-5979-00F4-236BF4B3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7710695" y="2995985"/>
            <a:ext cx="493873" cy="5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6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9CE-64EA-7FD1-EDCC-0A33706C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Порядок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Намотування</a:t>
            </a:r>
            <a:r>
              <a:rPr lang="en-US" dirty="0">
                <a:latin typeface="YouTube Sans"/>
              </a:rPr>
              <a:t>/Winding 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2E2E-F97B-1C10-516E-2A43A3F5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78145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Тепер, коли ми повертаємо об’єкт на 180 градусів, малюється задня грань, оскільки її вершини розташовані за годинниковою стрілкою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Незалежно від того, як ми обертаємо наш об’єкт, </a:t>
            </a:r>
            <a:r>
              <a:rPr lang="uk-UA" dirty="0">
                <a:latin typeface="YouTube Sans"/>
              </a:rPr>
              <a:t>лицева </a:t>
            </a:r>
            <a:r>
              <a:rPr lang="ru-RU" dirty="0">
                <a:latin typeface="YouTube Sans"/>
              </a:rPr>
              <a:t>грань буде намальована, оскільки у нас є передня та задня грані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Раніше у нас була лише передня грань, тому, коли наш об’єкт обертався, позаду нічого було малювати</a:t>
            </a:r>
            <a:endParaRPr lang="en-US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DC688E-60B7-1C9F-F734-C8B18CDAC61B}"/>
              </a:ext>
            </a:extLst>
          </p:cNvPr>
          <p:cNvCxnSpPr/>
          <p:nvPr/>
        </p:nvCxnSpPr>
        <p:spPr>
          <a:xfrm flipV="1">
            <a:off x="6538947" y="2184035"/>
            <a:ext cx="0" cy="110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8B2E2C-18E3-FEEE-1055-1B53D36CBE57}"/>
              </a:ext>
            </a:extLst>
          </p:cNvPr>
          <p:cNvCxnSpPr>
            <a:cxnSpLocks/>
          </p:cNvCxnSpPr>
          <p:nvPr/>
        </p:nvCxnSpPr>
        <p:spPr>
          <a:xfrm>
            <a:off x="6538947" y="3289209"/>
            <a:ext cx="11446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D5DFAD-0E59-31A6-A7C0-60F6C5BB1286}"/>
                  </a:ext>
                </a:extLst>
              </p:cNvPr>
              <p:cNvSpPr txBox="1"/>
              <p:nvPr/>
            </p:nvSpPr>
            <p:spPr>
              <a:xfrm>
                <a:off x="6439978" y="1907036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D5DFAD-0E59-31A6-A7C0-60F6C5BB1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78" y="1907036"/>
                <a:ext cx="197938" cy="276999"/>
              </a:xfrm>
              <a:prstGeom prst="rect">
                <a:avLst/>
              </a:prstGeom>
              <a:blipFill>
                <a:blip r:embed="rId2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1B0F1-7EAB-D773-6A02-E2408F121076}"/>
                  </a:ext>
                </a:extLst>
              </p:cNvPr>
              <p:cNvSpPr txBox="1"/>
              <p:nvPr/>
            </p:nvSpPr>
            <p:spPr>
              <a:xfrm>
                <a:off x="7683591" y="314542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1B0F1-7EAB-D773-6A02-E2408F121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591" y="3145423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6F9D094-5896-7BC8-A013-AAC553EA5169}"/>
              </a:ext>
            </a:extLst>
          </p:cNvPr>
          <p:cNvSpPr/>
          <p:nvPr/>
        </p:nvSpPr>
        <p:spPr>
          <a:xfrm>
            <a:off x="6165676" y="2922701"/>
            <a:ext cx="766401" cy="703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8100FD-C0F3-331B-F39D-D79BBDD1A36C}"/>
              </a:ext>
            </a:extLst>
          </p:cNvPr>
          <p:cNvCxnSpPr>
            <a:cxnSpLocks/>
          </p:cNvCxnSpPr>
          <p:nvPr/>
        </p:nvCxnSpPr>
        <p:spPr>
          <a:xfrm flipH="1" flipV="1">
            <a:off x="6165676" y="2922701"/>
            <a:ext cx="766401" cy="52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1A9C95B-0CFC-8925-3D07-F77DB95532DE}"/>
              </a:ext>
            </a:extLst>
          </p:cNvPr>
          <p:cNvSpPr/>
          <p:nvPr/>
        </p:nvSpPr>
        <p:spPr>
          <a:xfrm>
            <a:off x="6889907" y="2882799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803842-836D-F29B-583E-032B2479DB69}"/>
              </a:ext>
            </a:extLst>
          </p:cNvPr>
          <p:cNvSpPr/>
          <p:nvPr/>
        </p:nvSpPr>
        <p:spPr>
          <a:xfrm>
            <a:off x="6121787" y="2882799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B83682-0A6E-5EF9-8796-A130EC0D44E7}"/>
              </a:ext>
            </a:extLst>
          </p:cNvPr>
          <p:cNvCxnSpPr>
            <a:cxnSpLocks/>
          </p:cNvCxnSpPr>
          <p:nvPr/>
        </p:nvCxnSpPr>
        <p:spPr>
          <a:xfrm flipH="1" flipV="1">
            <a:off x="6158233" y="3625838"/>
            <a:ext cx="766401" cy="52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0B63FEF-42FA-6362-14A7-7DFB8DA1862F}"/>
              </a:ext>
            </a:extLst>
          </p:cNvPr>
          <p:cNvSpPr/>
          <p:nvPr/>
        </p:nvSpPr>
        <p:spPr>
          <a:xfrm>
            <a:off x="6116028" y="3581468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02A189-EA54-5820-7FB0-67BBB8168805}"/>
              </a:ext>
            </a:extLst>
          </p:cNvPr>
          <p:cNvSpPr/>
          <p:nvPr/>
        </p:nvSpPr>
        <p:spPr>
          <a:xfrm>
            <a:off x="6879293" y="3581468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0A942C-BB1A-85D4-FFDB-C88CFE14BACE}"/>
              </a:ext>
            </a:extLst>
          </p:cNvPr>
          <p:cNvSpPr/>
          <p:nvPr/>
        </p:nvSpPr>
        <p:spPr>
          <a:xfrm rot="18762312">
            <a:off x="6174575" y="2942141"/>
            <a:ext cx="766401" cy="703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AB16E8-5A75-E87E-0443-11441EAB8418}"/>
              </a:ext>
            </a:extLst>
          </p:cNvPr>
          <p:cNvCxnSpPr>
            <a:cxnSpLocks/>
          </p:cNvCxnSpPr>
          <p:nvPr/>
        </p:nvCxnSpPr>
        <p:spPr>
          <a:xfrm flipH="1">
            <a:off x="6055462" y="2779006"/>
            <a:ext cx="489084" cy="54712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8AE5285-8DFE-7D8F-E704-724620C0E1D6}"/>
              </a:ext>
            </a:extLst>
          </p:cNvPr>
          <p:cNvSpPr/>
          <p:nvPr/>
        </p:nvSpPr>
        <p:spPr>
          <a:xfrm>
            <a:off x="6506640" y="2740813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40379D1-D57E-1ABC-9D90-B0E8DD7FF3C8}"/>
              </a:ext>
            </a:extLst>
          </p:cNvPr>
          <p:cNvSpPr/>
          <p:nvPr/>
        </p:nvSpPr>
        <p:spPr>
          <a:xfrm>
            <a:off x="5997853" y="3281014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D2942-1C15-C82E-E766-4AC2A1F9C1FD}"/>
              </a:ext>
            </a:extLst>
          </p:cNvPr>
          <p:cNvCxnSpPr>
            <a:cxnSpLocks/>
          </p:cNvCxnSpPr>
          <p:nvPr/>
        </p:nvCxnSpPr>
        <p:spPr>
          <a:xfrm flipH="1">
            <a:off x="6544546" y="3233213"/>
            <a:ext cx="531753" cy="581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A0389F5-8AA0-9BC8-3305-5FCFAD7C5B59}"/>
              </a:ext>
            </a:extLst>
          </p:cNvPr>
          <p:cNvSpPr/>
          <p:nvPr/>
        </p:nvSpPr>
        <p:spPr>
          <a:xfrm>
            <a:off x="6496768" y="3753507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D1DAB05-C009-C298-CD2F-6F5F9B345444}"/>
              </a:ext>
            </a:extLst>
          </p:cNvPr>
          <p:cNvSpPr/>
          <p:nvPr/>
        </p:nvSpPr>
        <p:spPr>
          <a:xfrm>
            <a:off x="7015429" y="3203847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A76562-E5DB-730C-E17E-EF7B9D1D0D3B}"/>
              </a:ext>
            </a:extLst>
          </p:cNvPr>
          <p:cNvSpPr/>
          <p:nvPr/>
        </p:nvSpPr>
        <p:spPr>
          <a:xfrm rot="15006156">
            <a:off x="6170878" y="2929071"/>
            <a:ext cx="766401" cy="703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96D77A-F1A1-33CE-CC1B-3E108F410A9E}"/>
              </a:ext>
            </a:extLst>
          </p:cNvPr>
          <p:cNvCxnSpPr>
            <a:cxnSpLocks/>
          </p:cNvCxnSpPr>
          <p:nvPr/>
        </p:nvCxnSpPr>
        <p:spPr>
          <a:xfrm>
            <a:off x="6102599" y="3047289"/>
            <a:ext cx="245636" cy="7261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ED07523-421B-7340-4996-6C4FF9D0CE27}"/>
              </a:ext>
            </a:extLst>
          </p:cNvPr>
          <p:cNvSpPr/>
          <p:nvPr/>
        </p:nvSpPr>
        <p:spPr>
          <a:xfrm>
            <a:off x="6053754" y="2984597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0CC122-442A-A028-906D-DD4E87BB3786}"/>
              </a:ext>
            </a:extLst>
          </p:cNvPr>
          <p:cNvSpPr/>
          <p:nvPr/>
        </p:nvSpPr>
        <p:spPr>
          <a:xfrm>
            <a:off x="6284939" y="3715999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DBC8E4-F2F6-D972-1630-F2DB3B3094A1}"/>
              </a:ext>
            </a:extLst>
          </p:cNvPr>
          <p:cNvCxnSpPr>
            <a:cxnSpLocks/>
          </p:cNvCxnSpPr>
          <p:nvPr/>
        </p:nvCxnSpPr>
        <p:spPr>
          <a:xfrm>
            <a:off x="6758451" y="2788613"/>
            <a:ext cx="263153" cy="725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2E447C5-5288-274D-9238-12AAB5ED9911}"/>
              </a:ext>
            </a:extLst>
          </p:cNvPr>
          <p:cNvSpPr/>
          <p:nvPr/>
        </p:nvSpPr>
        <p:spPr>
          <a:xfrm>
            <a:off x="6970469" y="3470221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4D0E70-8AE9-2F60-04F1-05ACAC127C25}"/>
              </a:ext>
            </a:extLst>
          </p:cNvPr>
          <p:cNvSpPr/>
          <p:nvPr/>
        </p:nvSpPr>
        <p:spPr>
          <a:xfrm>
            <a:off x="6707316" y="2749643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78A9B4-BA40-7FB9-D2C0-3B7FAC4E4936}"/>
              </a:ext>
            </a:extLst>
          </p:cNvPr>
          <p:cNvSpPr/>
          <p:nvPr/>
        </p:nvSpPr>
        <p:spPr>
          <a:xfrm rot="10800000">
            <a:off x="6179096" y="2936598"/>
            <a:ext cx="766401" cy="703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1A4E1C-71C5-386D-2085-2C80D5665091}"/>
              </a:ext>
            </a:extLst>
          </p:cNvPr>
          <p:cNvCxnSpPr>
            <a:cxnSpLocks/>
          </p:cNvCxnSpPr>
          <p:nvPr/>
        </p:nvCxnSpPr>
        <p:spPr>
          <a:xfrm>
            <a:off x="6164241" y="3640485"/>
            <a:ext cx="78125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F89C065-4677-8B1A-C6B9-36E5C7697705}"/>
              </a:ext>
            </a:extLst>
          </p:cNvPr>
          <p:cNvSpPr/>
          <p:nvPr/>
        </p:nvSpPr>
        <p:spPr>
          <a:xfrm>
            <a:off x="6128679" y="3595367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D9D098-D6EA-CA91-5FB4-7E4FB431EC83}"/>
              </a:ext>
            </a:extLst>
          </p:cNvPr>
          <p:cNvSpPr/>
          <p:nvPr/>
        </p:nvSpPr>
        <p:spPr>
          <a:xfrm>
            <a:off x="6893645" y="3582800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F8415D4-1DA6-E4F2-0FF8-61D383876E1B}"/>
              </a:ext>
            </a:extLst>
          </p:cNvPr>
          <p:cNvCxnSpPr>
            <a:cxnSpLocks/>
          </p:cNvCxnSpPr>
          <p:nvPr/>
        </p:nvCxnSpPr>
        <p:spPr>
          <a:xfrm flipV="1">
            <a:off x="6179096" y="2930448"/>
            <a:ext cx="781256" cy="61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3FFFDA4-8DA7-15BD-9C89-A4D99EA73F2C}"/>
              </a:ext>
            </a:extLst>
          </p:cNvPr>
          <p:cNvSpPr/>
          <p:nvPr/>
        </p:nvSpPr>
        <p:spPr>
          <a:xfrm>
            <a:off x="6890393" y="2873712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1F49FF8-F7EA-1A6C-5435-1FDFEAF138A2}"/>
              </a:ext>
            </a:extLst>
          </p:cNvPr>
          <p:cNvSpPr/>
          <p:nvPr/>
        </p:nvSpPr>
        <p:spPr>
          <a:xfrm>
            <a:off x="6121787" y="2875368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F1A34F6D-AFD8-FFF9-5C61-C01F7FFEE66B}"/>
              </a:ext>
            </a:extLst>
          </p:cNvPr>
          <p:cNvSpPr/>
          <p:nvPr/>
        </p:nvSpPr>
        <p:spPr>
          <a:xfrm>
            <a:off x="6732156" y="2636911"/>
            <a:ext cx="773785" cy="766957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01F0317-0A63-2135-53FE-9E4CC1CDB9CE}"/>
              </a:ext>
            </a:extLst>
          </p:cNvPr>
          <p:cNvCxnSpPr>
            <a:cxnSpLocks/>
            <a:stCxn id="77" idx="0"/>
          </p:cNvCxnSpPr>
          <p:nvPr/>
        </p:nvCxnSpPr>
        <p:spPr>
          <a:xfrm flipH="1">
            <a:off x="7027131" y="2636911"/>
            <a:ext cx="9191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69497CBC-7441-BA68-6F75-BDAC77651D5B}"/>
              </a:ext>
            </a:extLst>
          </p:cNvPr>
          <p:cNvSpPr/>
          <p:nvPr/>
        </p:nvSpPr>
        <p:spPr>
          <a:xfrm>
            <a:off x="8764147" y="2026595"/>
            <a:ext cx="1804737" cy="148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50DAEC-69AC-4F6B-65D9-F97E5E64792B}"/>
              </a:ext>
            </a:extLst>
          </p:cNvPr>
          <p:cNvSpPr/>
          <p:nvPr/>
        </p:nvSpPr>
        <p:spPr>
          <a:xfrm>
            <a:off x="9143142" y="2345432"/>
            <a:ext cx="1035717" cy="848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C1A6F27-82AF-D87C-B846-1C1C64DC9098}"/>
              </a:ext>
            </a:extLst>
          </p:cNvPr>
          <p:cNvCxnSpPr/>
          <p:nvPr/>
        </p:nvCxnSpPr>
        <p:spPr>
          <a:xfrm flipH="1">
            <a:off x="8764147" y="3193658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DE9F79-7516-EA33-7CE1-8FF9B30594A1}"/>
              </a:ext>
            </a:extLst>
          </p:cNvPr>
          <p:cNvCxnSpPr>
            <a:cxnSpLocks/>
          </p:cNvCxnSpPr>
          <p:nvPr/>
        </p:nvCxnSpPr>
        <p:spPr>
          <a:xfrm flipH="1" flipV="1">
            <a:off x="8764147" y="2026595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2F66D0-3CEA-6B6B-9DFB-57DD2D63C8C2}"/>
              </a:ext>
            </a:extLst>
          </p:cNvPr>
          <p:cNvCxnSpPr>
            <a:cxnSpLocks/>
          </p:cNvCxnSpPr>
          <p:nvPr/>
        </p:nvCxnSpPr>
        <p:spPr>
          <a:xfrm flipV="1">
            <a:off x="10178859" y="2026595"/>
            <a:ext cx="39002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A41C1CE-D24D-1EFD-BF51-F634A6568D11}"/>
              </a:ext>
            </a:extLst>
          </p:cNvPr>
          <p:cNvCxnSpPr>
            <a:cxnSpLocks/>
          </p:cNvCxnSpPr>
          <p:nvPr/>
        </p:nvCxnSpPr>
        <p:spPr>
          <a:xfrm>
            <a:off x="10178859" y="3193658"/>
            <a:ext cx="378995" cy="318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8E7D886-AA40-AA9A-36D0-F239A308DA3E}"/>
              </a:ext>
            </a:extLst>
          </p:cNvPr>
          <p:cNvSpPr/>
          <p:nvPr/>
        </p:nvSpPr>
        <p:spPr>
          <a:xfrm>
            <a:off x="9143642" y="2345432"/>
            <a:ext cx="1034716" cy="848226"/>
          </a:xfrm>
          <a:custGeom>
            <a:avLst/>
            <a:gdLst>
              <a:gd name="connsiteX0" fmla="*/ 0 w 1034716"/>
              <a:gd name="connsiteY0" fmla="*/ 0 h 848226"/>
              <a:gd name="connsiteX1" fmla="*/ 0 w 1034716"/>
              <a:gd name="connsiteY1" fmla="*/ 848226 h 848226"/>
              <a:gd name="connsiteX2" fmla="*/ 1034716 w 1034716"/>
              <a:gd name="connsiteY2" fmla="*/ 848226 h 848226"/>
              <a:gd name="connsiteX3" fmla="*/ 0 w 1034716"/>
              <a:gd name="connsiteY3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716" h="848226">
                <a:moveTo>
                  <a:pt x="0" y="0"/>
                </a:moveTo>
                <a:lnTo>
                  <a:pt x="0" y="848226"/>
                </a:lnTo>
                <a:lnTo>
                  <a:pt x="1034716" y="84822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3155C3B-2246-3042-EC40-E5E162651CFB}"/>
              </a:ext>
            </a:extLst>
          </p:cNvPr>
          <p:cNvSpPr/>
          <p:nvPr/>
        </p:nvSpPr>
        <p:spPr>
          <a:xfrm>
            <a:off x="9095014" y="2304206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6985426-4DF0-814B-8FFC-FA1B9A187809}"/>
              </a:ext>
            </a:extLst>
          </p:cNvPr>
          <p:cNvSpPr/>
          <p:nvPr/>
        </p:nvSpPr>
        <p:spPr>
          <a:xfrm>
            <a:off x="9092006" y="3144647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6F66824-09FD-5B85-1FEB-1FA776BC7834}"/>
              </a:ext>
            </a:extLst>
          </p:cNvPr>
          <p:cNvSpPr/>
          <p:nvPr/>
        </p:nvSpPr>
        <p:spPr>
          <a:xfrm>
            <a:off x="10116694" y="3144646"/>
            <a:ext cx="102269" cy="9023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BFCD805-3A5A-6C07-2DC3-8CBBA84B6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1897" flipV="1">
            <a:off x="9201199" y="2682778"/>
            <a:ext cx="462400" cy="480416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AC5F49D-083A-9B2D-36D6-7F91DF5003AD}"/>
              </a:ext>
            </a:extLst>
          </p:cNvPr>
          <p:cNvSpPr/>
          <p:nvPr/>
        </p:nvSpPr>
        <p:spPr>
          <a:xfrm>
            <a:off x="8769124" y="2021055"/>
            <a:ext cx="1802487" cy="1493301"/>
          </a:xfrm>
          <a:custGeom>
            <a:avLst/>
            <a:gdLst>
              <a:gd name="connsiteX0" fmla="*/ 1802487 w 1802487"/>
              <a:gd name="connsiteY0" fmla="*/ 0 h 1493301"/>
              <a:gd name="connsiteX1" fmla="*/ 1795908 w 1802487"/>
              <a:gd name="connsiteY1" fmla="*/ 1493301 h 1493301"/>
              <a:gd name="connsiteX2" fmla="*/ 0 w 1802487"/>
              <a:gd name="connsiteY2" fmla="*/ 1493301 h 1493301"/>
              <a:gd name="connsiteX3" fmla="*/ 1802487 w 1802487"/>
              <a:gd name="connsiteY3" fmla="*/ 0 h 149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487" h="1493301">
                <a:moveTo>
                  <a:pt x="1802487" y="0"/>
                </a:moveTo>
                <a:lnTo>
                  <a:pt x="1795908" y="1493301"/>
                </a:lnTo>
                <a:lnTo>
                  <a:pt x="0" y="1493301"/>
                </a:lnTo>
                <a:lnTo>
                  <a:pt x="1802487" y="0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178065F-036F-0761-3D18-9AA55C684D27}"/>
              </a:ext>
            </a:extLst>
          </p:cNvPr>
          <p:cNvSpPr/>
          <p:nvPr/>
        </p:nvSpPr>
        <p:spPr>
          <a:xfrm>
            <a:off x="10525453" y="1978707"/>
            <a:ext cx="102269" cy="9023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7F0A67-0D4E-E0B9-174E-5647CA9844A3}"/>
              </a:ext>
            </a:extLst>
          </p:cNvPr>
          <p:cNvSpPr/>
          <p:nvPr/>
        </p:nvSpPr>
        <p:spPr>
          <a:xfrm>
            <a:off x="10517749" y="3467376"/>
            <a:ext cx="102269" cy="9023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5187908-E304-019A-3E12-EEF79525B6C9}"/>
              </a:ext>
            </a:extLst>
          </p:cNvPr>
          <p:cNvSpPr/>
          <p:nvPr/>
        </p:nvSpPr>
        <p:spPr>
          <a:xfrm>
            <a:off x="8717989" y="3480206"/>
            <a:ext cx="102269" cy="902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B48174E-3A68-C039-48C2-F9EC4C287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9829286" y="2736580"/>
            <a:ext cx="493873" cy="5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65" grpId="0" animBg="1"/>
      <p:bldP spid="67" grpId="0" animBg="1"/>
      <p:bldP spid="68" grpId="0" animBg="1"/>
      <p:bldP spid="70" grpId="0" animBg="1"/>
      <p:bldP spid="71" grpId="0" animBg="1"/>
      <p:bldP spid="77" grpId="0" animBg="1"/>
      <p:bldP spid="77" grpId="1" animBg="1"/>
      <p:bldP spid="81" grpId="0" animBg="1"/>
      <p:bldP spid="82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EE46-233A-F1EA-2410-75B4F6B2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Індексний Буфер</a:t>
            </a:r>
            <a:r>
              <a:rPr lang="en-US" dirty="0">
                <a:latin typeface="YouTube Sans"/>
              </a:rPr>
              <a:t>/Index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F76A-5B71-F8C6-7DDC-1DDE67D2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74968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Давайте вирішимо нашу проблему, намалювавши куб. Ми також додамо </a:t>
            </a:r>
            <a:r>
              <a:rPr lang="ru-RU" b="1" dirty="0">
                <a:latin typeface="YouTube Sans"/>
              </a:rPr>
              <a:t>буфер індексу</a:t>
            </a:r>
            <a:r>
              <a:rPr lang="en-US" b="1" dirty="0">
                <a:latin typeface="YouTube Sans"/>
              </a:rPr>
              <a:t>/index buffer</a:t>
            </a:r>
            <a:r>
              <a:rPr lang="ru-RU" dirty="0">
                <a:latin typeface="YouTube Sans"/>
              </a:rPr>
              <a:t>, щоб спростити код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ми малюємо наші трикутники, багато вершин повторно використовуються для багатьох трикутників</a:t>
            </a:r>
          </a:p>
          <a:p>
            <a:pPr lvl="1"/>
            <a:r>
              <a:rPr lang="ru-RU" dirty="0">
                <a:latin typeface="YouTube Sans"/>
              </a:rPr>
              <a:t>Маємо </a:t>
            </a:r>
            <a:r>
              <a:rPr lang="en-US" dirty="0">
                <a:latin typeface="YouTube Sans"/>
              </a:rPr>
              <a:t>8 </a:t>
            </a:r>
            <a:r>
              <a:rPr lang="uk-UA" dirty="0">
                <a:latin typeface="YouTube Sans"/>
              </a:rPr>
              <a:t>вершин у кубі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Маємо 12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трикутників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 кубі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Буфер індексів зберігає індекси вершин, які хочемо намалювати для кожного трикутника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Кожен трикутник вживає 3 вершини, отже у кубі є </a:t>
            </a:r>
            <a:r>
              <a:rPr lang="en-US" dirty="0">
                <a:latin typeface="YouTube Sans"/>
              </a:rPr>
              <a:t>12*3 = 36 </a:t>
            </a:r>
            <a:r>
              <a:rPr lang="uk-UA" dirty="0">
                <a:latin typeface="YouTube Sans"/>
              </a:rPr>
              <a:t>індекси</a:t>
            </a:r>
            <a:endParaRPr lang="en-US" dirty="0">
              <a:latin typeface="YouTube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EFC9E-3FFA-F10C-4921-3462976FF6EC}"/>
              </a:ext>
            </a:extLst>
          </p:cNvPr>
          <p:cNvSpPr/>
          <p:nvPr/>
        </p:nvSpPr>
        <p:spPr>
          <a:xfrm>
            <a:off x="7998014" y="2828825"/>
            <a:ext cx="1093113" cy="940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69CEB-C3EA-C037-54A4-D02B91B489F9}"/>
              </a:ext>
            </a:extLst>
          </p:cNvPr>
          <p:cNvSpPr/>
          <p:nvPr/>
        </p:nvSpPr>
        <p:spPr>
          <a:xfrm>
            <a:off x="8643795" y="2358802"/>
            <a:ext cx="1093113" cy="940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EDD273-87EB-25AC-6E0E-515891EBF625}"/>
              </a:ext>
            </a:extLst>
          </p:cNvPr>
          <p:cNvCxnSpPr/>
          <p:nvPr/>
        </p:nvCxnSpPr>
        <p:spPr>
          <a:xfrm flipV="1">
            <a:off x="9091127" y="2358802"/>
            <a:ext cx="645781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55001A-A98B-59C7-CC50-7B912BD40403}"/>
              </a:ext>
            </a:extLst>
          </p:cNvPr>
          <p:cNvCxnSpPr/>
          <p:nvPr/>
        </p:nvCxnSpPr>
        <p:spPr>
          <a:xfrm flipV="1">
            <a:off x="9091127" y="3298847"/>
            <a:ext cx="645781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D6D575-B444-5C6C-F679-19CD8366D48F}"/>
              </a:ext>
            </a:extLst>
          </p:cNvPr>
          <p:cNvCxnSpPr/>
          <p:nvPr/>
        </p:nvCxnSpPr>
        <p:spPr>
          <a:xfrm flipV="1">
            <a:off x="7998014" y="2358802"/>
            <a:ext cx="645781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E2ED62-0CA4-BA56-9998-7E283F5028AA}"/>
              </a:ext>
            </a:extLst>
          </p:cNvPr>
          <p:cNvCxnSpPr/>
          <p:nvPr/>
        </p:nvCxnSpPr>
        <p:spPr>
          <a:xfrm flipV="1">
            <a:off x="7998014" y="3298847"/>
            <a:ext cx="645781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6625B6-21EE-E6F2-E1D6-5813AD42391F}"/>
              </a:ext>
            </a:extLst>
          </p:cNvPr>
          <p:cNvCxnSpPr/>
          <p:nvPr/>
        </p:nvCxnSpPr>
        <p:spPr>
          <a:xfrm flipH="1" flipV="1">
            <a:off x="8643795" y="2358802"/>
            <a:ext cx="447332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8C8569-2030-D062-1154-CD3A30C1FFBA}"/>
              </a:ext>
            </a:extLst>
          </p:cNvPr>
          <p:cNvCxnSpPr>
            <a:cxnSpLocks/>
          </p:cNvCxnSpPr>
          <p:nvPr/>
        </p:nvCxnSpPr>
        <p:spPr>
          <a:xfrm>
            <a:off x="8005335" y="2828824"/>
            <a:ext cx="1078471" cy="94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6A83C6-A2EE-2612-FC0F-6378ACB6813F}"/>
              </a:ext>
            </a:extLst>
          </p:cNvPr>
          <p:cNvCxnSpPr>
            <a:cxnSpLocks/>
          </p:cNvCxnSpPr>
          <p:nvPr/>
        </p:nvCxnSpPr>
        <p:spPr>
          <a:xfrm flipH="1" flipV="1">
            <a:off x="8643795" y="3298847"/>
            <a:ext cx="447332" cy="470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C5CCD1-14AF-0938-E0C9-6C7A83C15133}"/>
              </a:ext>
            </a:extLst>
          </p:cNvPr>
          <p:cNvCxnSpPr>
            <a:cxnSpLocks/>
          </p:cNvCxnSpPr>
          <p:nvPr/>
        </p:nvCxnSpPr>
        <p:spPr>
          <a:xfrm flipH="1" flipV="1">
            <a:off x="8643795" y="2358801"/>
            <a:ext cx="1085792" cy="94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8E2A7E-2293-B587-014E-ADBBEAD189AF}"/>
              </a:ext>
            </a:extLst>
          </p:cNvPr>
          <p:cNvCxnSpPr>
            <a:cxnSpLocks/>
          </p:cNvCxnSpPr>
          <p:nvPr/>
        </p:nvCxnSpPr>
        <p:spPr>
          <a:xfrm flipV="1">
            <a:off x="9091127" y="2358800"/>
            <a:ext cx="638460" cy="1410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05F28D-046B-4ABB-8027-9B341213D72B}"/>
              </a:ext>
            </a:extLst>
          </p:cNvPr>
          <p:cNvCxnSpPr>
            <a:cxnSpLocks/>
          </p:cNvCxnSpPr>
          <p:nvPr/>
        </p:nvCxnSpPr>
        <p:spPr>
          <a:xfrm flipV="1">
            <a:off x="8005335" y="2358800"/>
            <a:ext cx="638460" cy="1410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F8B7C1CE-113A-ABB1-9EDB-EA4E53FE50A9}"/>
              </a:ext>
            </a:extLst>
          </p:cNvPr>
          <p:cNvSpPr/>
          <p:nvPr/>
        </p:nvSpPr>
        <p:spPr>
          <a:xfrm>
            <a:off x="7924909" y="2749143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EDA2FB5-288B-A55B-7A4E-CBC950FD9038}"/>
              </a:ext>
            </a:extLst>
          </p:cNvPr>
          <p:cNvSpPr/>
          <p:nvPr/>
        </p:nvSpPr>
        <p:spPr>
          <a:xfrm>
            <a:off x="9018022" y="2759345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B5E5836-7828-FE88-5390-48E20DAE1A80}"/>
              </a:ext>
            </a:extLst>
          </p:cNvPr>
          <p:cNvSpPr/>
          <p:nvPr/>
        </p:nvSpPr>
        <p:spPr>
          <a:xfrm>
            <a:off x="7924909" y="3685101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C905E0-C8E9-124A-0FD5-9D877739608E}"/>
              </a:ext>
            </a:extLst>
          </p:cNvPr>
          <p:cNvSpPr/>
          <p:nvPr/>
        </p:nvSpPr>
        <p:spPr>
          <a:xfrm>
            <a:off x="9018022" y="3685100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9E63807-AFA3-4D0F-DB27-ADCF2230B22B}"/>
              </a:ext>
            </a:extLst>
          </p:cNvPr>
          <p:cNvSpPr/>
          <p:nvPr/>
        </p:nvSpPr>
        <p:spPr>
          <a:xfrm>
            <a:off x="9663803" y="3230105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4B1A1D5-AB09-8207-BEBC-8F2F9C4756C2}"/>
              </a:ext>
            </a:extLst>
          </p:cNvPr>
          <p:cNvSpPr/>
          <p:nvPr/>
        </p:nvSpPr>
        <p:spPr>
          <a:xfrm>
            <a:off x="8570690" y="3230104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A746DF1-3B6A-2A7E-5D0D-7EF74E7C7860}"/>
              </a:ext>
            </a:extLst>
          </p:cNvPr>
          <p:cNvSpPr/>
          <p:nvPr/>
        </p:nvSpPr>
        <p:spPr>
          <a:xfrm>
            <a:off x="8570690" y="2290059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CEF346-F1BB-BCB8-9D63-D10BEC4FEC94}"/>
              </a:ext>
            </a:extLst>
          </p:cNvPr>
          <p:cNvSpPr/>
          <p:nvPr/>
        </p:nvSpPr>
        <p:spPr>
          <a:xfrm>
            <a:off x="9663803" y="2299789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EE46-233A-F1EA-2410-75B4F6B2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Індексний Буфер</a:t>
            </a:r>
            <a:r>
              <a:rPr lang="en-US" dirty="0">
                <a:latin typeface="YouTube Sans"/>
              </a:rPr>
              <a:t>/Index Buffer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F76A-5B71-F8C6-7DDC-1DDE67D2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89796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Давайте подивимося, як ми можемо намалювати одну грань куба</a:t>
            </a:r>
          </a:p>
          <a:p>
            <a:pPr lvl="1"/>
            <a:r>
              <a:rPr lang="ru-RU" dirty="0">
                <a:latin typeface="YouTube Sans"/>
              </a:rPr>
              <a:t>Він має 4 вершини та 2 трикутники (2*3 = 6 індексів)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будемо зберігати буфер вершин для вершин і буфер індексів, щоб кожен трикутник знав, які вершини використовувати для візуалізації</a:t>
            </a:r>
          </a:p>
          <a:p>
            <a:r>
              <a:rPr lang="ru-RU" dirty="0">
                <a:latin typeface="YouTube Sans"/>
              </a:rPr>
              <a:t>Щоб відобразити модель, ми пройдемося по кожній групі з 3 індексів і виберемо вершини, яким вони також відповідають</a:t>
            </a:r>
          </a:p>
          <a:p>
            <a:pPr lvl="1"/>
            <a:r>
              <a:rPr lang="uk-UA" dirty="0">
                <a:latin typeface="YouTube Sans"/>
              </a:rPr>
              <a:t>Потім ми візуалізуємо трикутник за допомогою функції </a:t>
            </a:r>
            <a:r>
              <a:rPr lang="en-US" dirty="0" err="1">
                <a:latin typeface="YouTube Sans"/>
              </a:rPr>
              <a:t>DrawTriangle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2DA671-0605-D6D7-6DAE-427AF706D6F6}"/>
                  </a:ext>
                </a:extLst>
              </p:cNvPr>
              <p:cNvSpPr txBox="1"/>
              <p:nvPr/>
            </p:nvSpPr>
            <p:spPr>
              <a:xfrm>
                <a:off x="8463073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2DA671-0605-D6D7-6DAE-427AF706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73" y="3848245"/>
                <a:ext cx="3179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9E66B6-2F1D-924D-4966-3781B1CFA5C6}"/>
                  </a:ext>
                </a:extLst>
              </p:cNvPr>
              <p:cNvSpPr txBox="1"/>
              <p:nvPr/>
            </p:nvSpPr>
            <p:spPr>
              <a:xfrm>
                <a:off x="8781031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9E66B6-2F1D-924D-4966-3781B1CFA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31" y="3848245"/>
                <a:ext cx="3179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D7DD13-E6C6-41CB-906C-F7B301788CF9}"/>
                  </a:ext>
                </a:extLst>
              </p:cNvPr>
              <p:cNvSpPr txBox="1"/>
              <p:nvPr/>
            </p:nvSpPr>
            <p:spPr>
              <a:xfrm>
                <a:off x="9098990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D7DD13-E6C6-41CB-906C-F7B301788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90" y="3848245"/>
                <a:ext cx="3179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F0E89D-2914-FA88-4C7B-CFC80371354C}"/>
                  </a:ext>
                </a:extLst>
              </p:cNvPr>
              <p:cNvSpPr txBox="1"/>
              <p:nvPr/>
            </p:nvSpPr>
            <p:spPr>
              <a:xfrm>
                <a:off x="9416948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F0E89D-2914-FA88-4C7B-CFC80371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948" y="3848245"/>
                <a:ext cx="3179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8B571B-8E08-746A-76FF-08336918A6DB}"/>
                  </a:ext>
                </a:extLst>
              </p:cNvPr>
              <p:cNvSpPr txBox="1"/>
              <p:nvPr/>
            </p:nvSpPr>
            <p:spPr>
              <a:xfrm>
                <a:off x="9734907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8B571B-8E08-746A-76FF-08336918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07" y="3848245"/>
                <a:ext cx="3179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D78F4B-6751-8B8E-0E80-5B86CFD982BE}"/>
                  </a:ext>
                </a:extLst>
              </p:cNvPr>
              <p:cNvSpPr txBox="1"/>
              <p:nvPr/>
            </p:nvSpPr>
            <p:spPr>
              <a:xfrm>
                <a:off x="10052865" y="3848245"/>
                <a:ext cx="31795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D78F4B-6751-8B8E-0E80-5B86CFD9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865" y="3848245"/>
                <a:ext cx="3179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1C615B8-1440-C826-4C6E-D2B909D8C991}"/>
              </a:ext>
            </a:extLst>
          </p:cNvPr>
          <p:cNvSpPr txBox="1"/>
          <p:nvPr/>
        </p:nvSpPr>
        <p:spPr>
          <a:xfrm>
            <a:off x="6589330" y="3848245"/>
            <a:ext cx="194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Індексний Буфер</a:t>
            </a:r>
            <a:r>
              <a:rPr lang="en-US" dirty="0">
                <a:latin typeface="YouTube Sans"/>
              </a:rPr>
              <a:t>: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D517D6-94FA-2951-0353-D49A30EDB27C}"/>
              </a:ext>
            </a:extLst>
          </p:cNvPr>
          <p:cNvSpPr/>
          <p:nvPr/>
        </p:nvSpPr>
        <p:spPr>
          <a:xfrm>
            <a:off x="7303168" y="1825792"/>
            <a:ext cx="1341521" cy="1100890"/>
          </a:xfrm>
          <a:custGeom>
            <a:avLst/>
            <a:gdLst>
              <a:gd name="connsiteX0" fmla="*/ 0 w 1341521"/>
              <a:gd name="connsiteY0" fmla="*/ 0 h 1100890"/>
              <a:gd name="connsiteX1" fmla="*/ 6016 w 1341521"/>
              <a:gd name="connsiteY1" fmla="*/ 1100890 h 1100890"/>
              <a:gd name="connsiteX2" fmla="*/ 1341521 w 1341521"/>
              <a:gd name="connsiteY2" fmla="*/ 1094874 h 1100890"/>
              <a:gd name="connsiteX3" fmla="*/ 0 w 1341521"/>
              <a:gd name="connsiteY3" fmla="*/ 0 h 110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521" h="1100890">
                <a:moveTo>
                  <a:pt x="0" y="0"/>
                </a:moveTo>
                <a:cubicBezTo>
                  <a:pt x="2005" y="366963"/>
                  <a:pt x="4011" y="733927"/>
                  <a:pt x="6016" y="1100890"/>
                </a:cubicBezTo>
                <a:lnTo>
                  <a:pt x="1341521" y="1094874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82BDC8E-793E-D961-D62F-07B6C5F4B803}"/>
              </a:ext>
            </a:extLst>
          </p:cNvPr>
          <p:cNvSpPr/>
          <p:nvPr/>
        </p:nvSpPr>
        <p:spPr>
          <a:xfrm>
            <a:off x="7309184" y="1831808"/>
            <a:ext cx="1335505" cy="1094874"/>
          </a:xfrm>
          <a:custGeom>
            <a:avLst/>
            <a:gdLst>
              <a:gd name="connsiteX0" fmla="*/ 0 w 1335505"/>
              <a:gd name="connsiteY0" fmla="*/ 0 h 1094874"/>
              <a:gd name="connsiteX1" fmla="*/ 1335505 w 1335505"/>
              <a:gd name="connsiteY1" fmla="*/ 6016 h 1094874"/>
              <a:gd name="connsiteX2" fmla="*/ 1335505 w 1335505"/>
              <a:gd name="connsiteY2" fmla="*/ 1094874 h 1094874"/>
              <a:gd name="connsiteX3" fmla="*/ 0 w 1335505"/>
              <a:gd name="connsiteY3" fmla="*/ 0 h 109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5505" h="1094874">
                <a:moveTo>
                  <a:pt x="0" y="0"/>
                </a:moveTo>
                <a:lnTo>
                  <a:pt x="1335505" y="6016"/>
                </a:lnTo>
                <a:lnTo>
                  <a:pt x="1335505" y="1094874"/>
                </a:ln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83C10-8755-2913-825E-AEFAC1479F2F}"/>
              </a:ext>
            </a:extLst>
          </p:cNvPr>
          <p:cNvSpPr/>
          <p:nvPr/>
        </p:nvSpPr>
        <p:spPr>
          <a:xfrm>
            <a:off x="7308145" y="1837204"/>
            <a:ext cx="1335419" cy="10920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908522-D14E-C409-5B23-87823A7C3BD9}"/>
              </a:ext>
            </a:extLst>
          </p:cNvPr>
          <p:cNvCxnSpPr/>
          <p:nvPr/>
        </p:nvCxnSpPr>
        <p:spPr>
          <a:xfrm>
            <a:off x="7308145" y="1837204"/>
            <a:ext cx="1335419" cy="1092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A92AD2D-AAF2-9B21-1FC2-8576AC42300D}"/>
              </a:ext>
            </a:extLst>
          </p:cNvPr>
          <p:cNvSpPr/>
          <p:nvPr/>
        </p:nvSpPr>
        <p:spPr>
          <a:xfrm>
            <a:off x="8577780" y="1778286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DF5180-C7F1-985F-8741-5074C7473378}"/>
              </a:ext>
            </a:extLst>
          </p:cNvPr>
          <p:cNvSpPr/>
          <p:nvPr/>
        </p:nvSpPr>
        <p:spPr>
          <a:xfrm>
            <a:off x="7248940" y="2859742"/>
            <a:ext cx="131568" cy="13895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FC6264D-2FEF-37BA-6E95-4CFB991326C1}"/>
              </a:ext>
            </a:extLst>
          </p:cNvPr>
          <p:cNvSpPr/>
          <p:nvPr/>
        </p:nvSpPr>
        <p:spPr>
          <a:xfrm>
            <a:off x="7248940" y="1766308"/>
            <a:ext cx="131568" cy="1389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75E004-B918-4C6A-3BD1-7B30C9C109EF}"/>
              </a:ext>
            </a:extLst>
          </p:cNvPr>
          <p:cNvSpPr/>
          <p:nvPr/>
        </p:nvSpPr>
        <p:spPr>
          <a:xfrm>
            <a:off x="8577780" y="2859742"/>
            <a:ext cx="131568" cy="1389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C5840F-2435-D41B-7472-B382FD3C73C1}"/>
                  </a:ext>
                </a:extLst>
              </p:cNvPr>
              <p:cNvSpPr txBox="1"/>
              <p:nvPr/>
            </p:nvSpPr>
            <p:spPr>
              <a:xfrm>
                <a:off x="6994375" y="2929220"/>
                <a:ext cx="292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C5840F-2435-D41B-7472-B382FD3C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375" y="2929220"/>
                <a:ext cx="292388" cy="276999"/>
              </a:xfrm>
              <a:prstGeom prst="rect">
                <a:avLst/>
              </a:prstGeom>
              <a:blipFill>
                <a:blip r:embed="rId8"/>
                <a:stretch>
                  <a:fillRect l="-18750" r="-625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8055193-657A-3AEF-F10D-9A2593A3BB50}"/>
                  </a:ext>
                </a:extLst>
              </p:cNvPr>
              <p:cNvSpPr txBox="1"/>
              <p:nvPr/>
            </p:nvSpPr>
            <p:spPr>
              <a:xfrm>
                <a:off x="8641363" y="2954394"/>
                <a:ext cx="287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8055193-657A-3AEF-F10D-9A2593A3B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63" y="2954394"/>
                <a:ext cx="287066" cy="276999"/>
              </a:xfrm>
              <a:prstGeom prst="rect">
                <a:avLst/>
              </a:prstGeom>
              <a:blipFill>
                <a:blip r:embed="rId9"/>
                <a:stretch>
                  <a:fillRect l="-19149" r="-425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58AB8D-8E20-A434-66BE-CCA5A2B609C0}"/>
                  </a:ext>
                </a:extLst>
              </p:cNvPr>
              <p:cNvSpPr txBox="1"/>
              <p:nvPr/>
            </p:nvSpPr>
            <p:spPr>
              <a:xfrm>
                <a:off x="6994375" y="1454570"/>
                <a:ext cx="292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58AB8D-8E20-A434-66BE-CCA5A2B60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375" y="1454570"/>
                <a:ext cx="292388" cy="276999"/>
              </a:xfrm>
              <a:prstGeom prst="rect">
                <a:avLst/>
              </a:prstGeom>
              <a:blipFill>
                <a:blip r:embed="rId10"/>
                <a:stretch>
                  <a:fillRect l="-18750" r="-625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061F59-B9F6-FC8E-7408-E21214FD44F1}"/>
                  </a:ext>
                </a:extLst>
              </p:cNvPr>
              <p:cNvSpPr txBox="1"/>
              <p:nvPr/>
            </p:nvSpPr>
            <p:spPr>
              <a:xfrm>
                <a:off x="8630199" y="1472103"/>
                <a:ext cx="2923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061F59-B9F6-FC8E-7408-E21214FD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199" y="1472103"/>
                <a:ext cx="292388" cy="276999"/>
              </a:xfrm>
              <a:prstGeom prst="rect">
                <a:avLst/>
              </a:prstGeom>
              <a:blipFill>
                <a:blip r:embed="rId11"/>
                <a:stretch>
                  <a:fillRect l="-18750" r="-4167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CB496EA-1BA4-B722-0A49-5D58D161DEA9}"/>
              </a:ext>
            </a:extLst>
          </p:cNvPr>
          <p:cNvSpPr/>
          <p:nvPr/>
        </p:nvSpPr>
        <p:spPr>
          <a:xfrm>
            <a:off x="6930189" y="2926682"/>
            <a:ext cx="37297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232F7-A10A-C124-A206-598E32370581}"/>
              </a:ext>
            </a:extLst>
          </p:cNvPr>
          <p:cNvSpPr/>
          <p:nvPr/>
        </p:nvSpPr>
        <p:spPr>
          <a:xfrm>
            <a:off x="6938210" y="1459468"/>
            <a:ext cx="37297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6277D-476B-4AED-E670-B5E5594D2D76}"/>
              </a:ext>
            </a:extLst>
          </p:cNvPr>
          <p:cNvSpPr/>
          <p:nvPr/>
        </p:nvSpPr>
        <p:spPr>
          <a:xfrm>
            <a:off x="8598406" y="1462476"/>
            <a:ext cx="37297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F9307-47CB-708D-716D-7DF67443C076}"/>
              </a:ext>
            </a:extLst>
          </p:cNvPr>
          <p:cNvSpPr/>
          <p:nvPr/>
        </p:nvSpPr>
        <p:spPr>
          <a:xfrm>
            <a:off x="8587445" y="2926682"/>
            <a:ext cx="37297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2544C-F8F5-AA81-2748-F25B004B1908}"/>
              </a:ext>
            </a:extLst>
          </p:cNvPr>
          <p:cNvSpPr txBox="1"/>
          <p:nvPr/>
        </p:nvSpPr>
        <p:spPr>
          <a:xfrm>
            <a:off x="6342648" y="4355055"/>
            <a:ext cx="219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Вершиновий Буфер</a:t>
            </a:r>
            <a:r>
              <a:rPr lang="en-US" dirty="0">
                <a:latin typeface="YouTube San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250752-83CF-7556-7C2E-DEF573330C6C}"/>
                  </a:ext>
                </a:extLst>
              </p:cNvPr>
              <p:cNvSpPr txBox="1"/>
              <p:nvPr/>
            </p:nvSpPr>
            <p:spPr>
              <a:xfrm>
                <a:off x="8463072" y="4358333"/>
                <a:ext cx="40050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250752-83CF-7556-7C2E-DEF573330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72" y="4358333"/>
                <a:ext cx="400502" cy="369332"/>
              </a:xfrm>
              <a:prstGeom prst="rect">
                <a:avLst/>
              </a:prstGeom>
              <a:blipFill>
                <a:blip r:embed="rId12"/>
                <a:stretch>
                  <a:fillRect b="-634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859F7-A990-487C-D3EF-8B70D5A8AED2}"/>
                  </a:ext>
                </a:extLst>
              </p:cNvPr>
              <p:cNvSpPr txBox="1"/>
              <p:nvPr/>
            </p:nvSpPr>
            <p:spPr>
              <a:xfrm>
                <a:off x="8863574" y="4355055"/>
                <a:ext cx="40050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859F7-A990-487C-D3EF-8B70D5A8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74" y="4355055"/>
                <a:ext cx="400502" cy="369332"/>
              </a:xfrm>
              <a:prstGeom prst="rect">
                <a:avLst/>
              </a:prstGeom>
              <a:blipFill>
                <a:blip r:embed="rId13"/>
                <a:stretch>
                  <a:fillRect b="-793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0E7F82-B4AF-D89D-6545-E610D2C5648B}"/>
                  </a:ext>
                </a:extLst>
              </p:cNvPr>
              <p:cNvSpPr txBox="1"/>
              <p:nvPr/>
            </p:nvSpPr>
            <p:spPr>
              <a:xfrm>
                <a:off x="9264076" y="4358333"/>
                <a:ext cx="40050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0E7F82-B4AF-D89D-6545-E610D2C5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076" y="4358333"/>
                <a:ext cx="400502" cy="369332"/>
              </a:xfrm>
              <a:prstGeom prst="rect">
                <a:avLst/>
              </a:prstGeom>
              <a:blipFill>
                <a:blip r:embed="rId14"/>
                <a:stretch>
                  <a:fillRect b="-634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C02F69-D054-BF07-E4B2-F4032568320F}"/>
                  </a:ext>
                </a:extLst>
              </p:cNvPr>
              <p:cNvSpPr txBox="1"/>
              <p:nvPr/>
            </p:nvSpPr>
            <p:spPr>
              <a:xfrm>
                <a:off x="9664578" y="4355055"/>
                <a:ext cx="40050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C02F69-D054-BF07-E4B2-F4032568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78" y="4355055"/>
                <a:ext cx="400502" cy="369332"/>
              </a:xfrm>
              <a:prstGeom prst="rect">
                <a:avLst/>
              </a:prstGeom>
              <a:blipFill>
                <a:blip r:embed="rId15"/>
                <a:stretch>
                  <a:fillRect b="-793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7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40" grpId="0" animBg="1"/>
      <p:bldP spid="41" grpId="0" animBg="1"/>
      <p:bldP spid="5" grpId="0" animBg="1"/>
      <p:bldP spid="5" grpId="1" animBg="1"/>
      <p:bldP spid="5" grpId="2" animBg="1"/>
      <p:bldP spid="47" grpId="0" animBg="1"/>
      <p:bldP spid="4" grpId="0" animBg="1"/>
      <p:bldP spid="4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>
                <a:latin typeface="YouTube Sans"/>
              </a:rPr>
              <a:t>Queue Live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3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179-69FA-FD88-FB85-C194314E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CA43-EE92-5D4E-9226-0423D38D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07319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Можна було б кожне перетворення окремо вивести та закодувати, але відеогри часто обчислюють ці перетворення вживаючи </a:t>
            </a:r>
            <a:r>
              <a:rPr lang="uk-UA" b="1" dirty="0">
                <a:latin typeface="YouTube Sans"/>
              </a:rPr>
              <a:t>Матриці</a:t>
            </a:r>
            <a:r>
              <a:rPr lang="en-US" b="1" dirty="0">
                <a:latin typeface="YouTube Sans"/>
              </a:rPr>
              <a:t>/Matrices</a:t>
            </a:r>
          </a:p>
          <a:p>
            <a:r>
              <a:rPr lang="uk-UA" dirty="0">
                <a:latin typeface="YouTube Sans"/>
              </a:rPr>
              <a:t>Матриці це лінійні відображення між двома просторами</a:t>
            </a:r>
          </a:p>
          <a:p>
            <a:pPr lvl="1"/>
            <a:r>
              <a:rPr lang="uk-UA" dirty="0">
                <a:latin typeface="YouTube Sans"/>
              </a:rPr>
              <a:t>Ми їх можемо множити з векторами щоби цих векторів перетворити</a:t>
            </a:r>
          </a:p>
          <a:p>
            <a:r>
              <a:rPr lang="uk-UA" dirty="0">
                <a:latin typeface="YouTube Sans"/>
              </a:rPr>
              <a:t>Матриці також можна множити з матрицями</a:t>
            </a:r>
          </a:p>
          <a:p>
            <a:pPr lvl="1"/>
            <a:r>
              <a:rPr lang="uk-UA" dirty="0">
                <a:latin typeface="YouTube Sans"/>
              </a:rPr>
              <a:t>Результат це матриця яка зберігає лінійне відображення обидвох матриць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17366C-37B2-64C2-604B-EC28F4157232}"/>
              </a:ext>
            </a:extLst>
          </p:cNvPr>
          <p:cNvCxnSpPr/>
          <p:nvPr/>
        </p:nvCxnSpPr>
        <p:spPr>
          <a:xfrm flipV="1">
            <a:off x="6940230" y="1791608"/>
            <a:ext cx="0" cy="1032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33DE35-6206-DAEE-0097-29D15CFBED5A}"/>
              </a:ext>
            </a:extLst>
          </p:cNvPr>
          <p:cNvCxnSpPr>
            <a:cxnSpLocks/>
          </p:cNvCxnSpPr>
          <p:nvPr/>
        </p:nvCxnSpPr>
        <p:spPr>
          <a:xfrm>
            <a:off x="6940230" y="2824420"/>
            <a:ext cx="10459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4C9320-9F05-D7C2-F564-157769FC9853}"/>
              </a:ext>
            </a:extLst>
          </p:cNvPr>
          <p:cNvCxnSpPr/>
          <p:nvPr/>
        </p:nvCxnSpPr>
        <p:spPr>
          <a:xfrm flipV="1">
            <a:off x="6940230" y="2219205"/>
            <a:ext cx="348657" cy="60521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3CFFC-310A-C56F-6F90-BF78FC0ACB03}"/>
                  </a:ext>
                </a:extLst>
              </p:cNvPr>
              <p:cNvSpPr txBox="1"/>
              <p:nvPr/>
            </p:nvSpPr>
            <p:spPr>
              <a:xfrm>
                <a:off x="7288887" y="2008677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3CFFC-310A-C56F-6F90-BF78FC0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87" y="2008677"/>
                <a:ext cx="195886" cy="276999"/>
              </a:xfrm>
              <a:prstGeom prst="rect">
                <a:avLst/>
              </a:prstGeom>
              <a:blipFill>
                <a:blip r:embed="rId2"/>
                <a:stretch>
                  <a:fillRect l="-28125" t="-44444" r="-10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D03D8E-F039-2264-4EB4-E8A0FCC61A8C}"/>
              </a:ext>
            </a:extLst>
          </p:cNvPr>
          <p:cNvCxnSpPr>
            <a:cxnSpLocks/>
          </p:cNvCxnSpPr>
          <p:nvPr/>
        </p:nvCxnSpPr>
        <p:spPr>
          <a:xfrm flipH="1">
            <a:off x="8874285" y="2824420"/>
            <a:ext cx="10010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35A09-FFD9-1A4B-6958-1E8EF19D70B3}"/>
              </a:ext>
            </a:extLst>
          </p:cNvPr>
          <p:cNvCxnSpPr>
            <a:cxnSpLocks/>
          </p:cNvCxnSpPr>
          <p:nvPr/>
        </p:nvCxnSpPr>
        <p:spPr>
          <a:xfrm flipV="1">
            <a:off x="9875301" y="2498434"/>
            <a:ext cx="571226" cy="325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C25107-6722-5C2A-C791-6A9619B0BA0C}"/>
              </a:ext>
            </a:extLst>
          </p:cNvPr>
          <p:cNvCxnSpPr>
            <a:cxnSpLocks/>
          </p:cNvCxnSpPr>
          <p:nvPr/>
        </p:nvCxnSpPr>
        <p:spPr>
          <a:xfrm flipH="1" flipV="1">
            <a:off x="9157157" y="2527684"/>
            <a:ext cx="718144" cy="29673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BBEFE4-230C-20FD-CD16-8C1FB5AD7F29}"/>
                  </a:ext>
                </a:extLst>
              </p:cNvPr>
              <p:cNvSpPr txBox="1"/>
              <p:nvPr/>
            </p:nvSpPr>
            <p:spPr>
              <a:xfrm>
                <a:off x="8961271" y="2359935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BBEFE4-230C-20FD-CD16-8C1FB5AD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71" y="2359935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25000" t="-41304" r="-10312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1368E061-6349-AD7A-332C-6890EE39B29C}"/>
              </a:ext>
            </a:extLst>
          </p:cNvPr>
          <p:cNvSpPr/>
          <p:nvPr/>
        </p:nvSpPr>
        <p:spPr>
          <a:xfrm>
            <a:off x="7620549" y="1361380"/>
            <a:ext cx="1888005" cy="467420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C609F7-0C18-5253-6825-35071C25118B}"/>
                  </a:ext>
                </a:extLst>
              </p:cNvPr>
              <p:cNvSpPr txBox="1"/>
              <p:nvPr/>
            </p:nvSpPr>
            <p:spPr>
              <a:xfrm>
                <a:off x="8285147" y="1039706"/>
                <a:ext cx="558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C609F7-0C18-5253-6825-35071C251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147" y="1039706"/>
                <a:ext cx="558807" cy="276999"/>
              </a:xfrm>
              <a:prstGeom prst="rect">
                <a:avLst/>
              </a:prstGeom>
              <a:blipFill>
                <a:blip r:embed="rId4"/>
                <a:stretch>
                  <a:fillRect l="-7609" t="-44444" r="-6195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CD29E1-4401-B6E8-ADB6-BB43F833A02C}"/>
                  </a:ext>
                </a:extLst>
              </p:cNvPr>
              <p:cNvSpPr txBox="1"/>
              <p:nvPr/>
            </p:nvSpPr>
            <p:spPr>
              <a:xfrm>
                <a:off x="7971692" y="3681541"/>
                <a:ext cx="984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CD29E1-4401-B6E8-ADB6-BB43F833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692" y="3681541"/>
                <a:ext cx="984950" cy="276999"/>
              </a:xfrm>
              <a:prstGeom prst="rect">
                <a:avLst/>
              </a:prstGeom>
              <a:blipFill>
                <a:blip r:embed="rId5"/>
                <a:stretch>
                  <a:fillRect l="-4969" r="-434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ED4352-0E39-76C8-1523-132D157D5D11}"/>
                  </a:ext>
                </a:extLst>
              </p:cNvPr>
              <p:cNvSpPr txBox="1"/>
              <p:nvPr/>
            </p:nvSpPr>
            <p:spPr>
              <a:xfrm>
                <a:off x="7971692" y="4027789"/>
                <a:ext cx="982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ED4352-0E39-76C8-1523-132D157D5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692" y="4027789"/>
                <a:ext cx="982513" cy="276999"/>
              </a:xfrm>
              <a:prstGeom prst="rect">
                <a:avLst/>
              </a:prstGeom>
              <a:blipFill>
                <a:blip r:embed="rId6"/>
                <a:stretch>
                  <a:fillRect l="-4969" r="-434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9A3FD5-2901-11CC-748A-9A3BF531D4C6}"/>
                  </a:ext>
                </a:extLst>
              </p:cNvPr>
              <p:cNvSpPr txBox="1"/>
              <p:nvPr/>
            </p:nvSpPr>
            <p:spPr>
              <a:xfrm>
                <a:off x="7606220" y="4374038"/>
                <a:ext cx="1355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9A3FD5-2901-11CC-748A-9A3BF531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220" y="4374038"/>
                <a:ext cx="1355051" cy="276999"/>
              </a:xfrm>
              <a:prstGeom prst="rect">
                <a:avLst/>
              </a:prstGeom>
              <a:blipFill>
                <a:blip r:embed="rId7"/>
                <a:stretch>
                  <a:fillRect l="-3604" r="-315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37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49" grpId="0" animBg="1"/>
      <p:bldP spid="50" grpId="0"/>
      <p:bldP spid="51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4CB5-93D4-4044-8F27-8D96A676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Множення Матриці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2562F-03AE-C624-C7F9-6B40463DD9A9}"/>
                  </a:ext>
                </a:extLst>
              </p:cNvPr>
              <p:cNvSpPr txBox="1"/>
              <p:nvPr/>
            </p:nvSpPr>
            <p:spPr>
              <a:xfrm>
                <a:off x="1181459" y="2058618"/>
                <a:ext cx="49267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2562F-03AE-C624-C7F9-6B40463D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9" y="2058618"/>
                <a:ext cx="49267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1EFFDC-936C-EAC5-D9A4-1361CF296C09}"/>
              </a:ext>
            </a:extLst>
          </p:cNvPr>
          <p:cNvSpPr/>
          <p:nvPr/>
        </p:nvSpPr>
        <p:spPr>
          <a:xfrm>
            <a:off x="3597442" y="2665821"/>
            <a:ext cx="2316079" cy="29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45E79-EEE1-D265-1D9B-8644BC6F8AEA}"/>
              </a:ext>
            </a:extLst>
          </p:cNvPr>
          <p:cNvSpPr/>
          <p:nvPr/>
        </p:nvSpPr>
        <p:spPr>
          <a:xfrm>
            <a:off x="3597442" y="2349016"/>
            <a:ext cx="2316079" cy="29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A8F03B-64F0-40FB-6830-F2E528CE044B}"/>
              </a:ext>
            </a:extLst>
          </p:cNvPr>
          <p:cNvSpPr/>
          <p:nvPr/>
        </p:nvSpPr>
        <p:spPr>
          <a:xfrm>
            <a:off x="3597442" y="2043189"/>
            <a:ext cx="2316079" cy="29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5F6220-F820-CAD8-C51A-0EB082AA1429}"/>
              </a:ext>
            </a:extLst>
          </p:cNvPr>
          <p:cNvSpPr/>
          <p:nvPr/>
        </p:nvSpPr>
        <p:spPr>
          <a:xfrm>
            <a:off x="1356865" y="2055156"/>
            <a:ext cx="1239253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DECD95-67E2-F366-C733-6D3801964E16}"/>
              </a:ext>
            </a:extLst>
          </p:cNvPr>
          <p:cNvSpPr/>
          <p:nvPr/>
        </p:nvSpPr>
        <p:spPr>
          <a:xfrm>
            <a:off x="2903493" y="2123573"/>
            <a:ext cx="302794" cy="745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AAFC4A-1680-3A01-B835-3D809F3D1B1E}"/>
              </a:ext>
            </a:extLst>
          </p:cNvPr>
          <p:cNvSpPr/>
          <p:nvPr/>
        </p:nvSpPr>
        <p:spPr>
          <a:xfrm>
            <a:off x="3513663" y="2058075"/>
            <a:ext cx="2422359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60B0D-BCD4-7ACD-FA1F-A58C63F5E4E8}"/>
              </a:ext>
            </a:extLst>
          </p:cNvPr>
          <p:cNvSpPr/>
          <p:nvPr/>
        </p:nvSpPr>
        <p:spPr>
          <a:xfrm>
            <a:off x="1356865" y="2343306"/>
            <a:ext cx="1239253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B348E-BEB2-7412-5C9F-DA05D2F8BCF8}"/>
              </a:ext>
            </a:extLst>
          </p:cNvPr>
          <p:cNvSpPr/>
          <p:nvPr/>
        </p:nvSpPr>
        <p:spPr>
          <a:xfrm>
            <a:off x="3513662" y="2349017"/>
            <a:ext cx="2422359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78EA65-E2A6-F82A-CD8B-081D60FDBD9F}"/>
              </a:ext>
            </a:extLst>
          </p:cNvPr>
          <p:cNvSpPr/>
          <p:nvPr/>
        </p:nvSpPr>
        <p:spPr>
          <a:xfrm>
            <a:off x="1356864" y="2639416"/>
            <a:ext cx="1239253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1893AE-30B9-F4B9-BFC0-B0B91A425AA4}"/>
              </a:ext>
            </a:extLst>
          </p:cNvPr>
          <p:cNvSpPr/>
          <p:nvPr/>
        </p:nvSpPr>
        <p:spPr>
          <a:xfrm>
            <a:off x="3513662" y="2645127"/>
            <a:ext cx="2422359" cy="29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4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5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4CB5-93D4-4044-8F27-8D96A676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Множення Матриці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2562F-03AE-C624-C7F9-6B40463DD9A9}"/>
                  </a:ext>
                </a:extLst>
              </p:cNvPr>
              <p:cNvSpPr txBox="1"/>
              <p:nvPr/>
            </p:nvSpPr>
            <p:spPr>
              <a:xfrm>
                <a:off x="1181459" y="2058618"/>
                <a:ext cx="4926733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2562F-03AE-C624-C7F9-6B40463D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9" y="2058618"/>
                <a:ext cx="4926733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46DE5F1-0E37-B0BE-B345-A9A5F0515F3A}"/>
              </a:ext>
            </a:extLst>
          </p:cNvPr>
          <p:cNvSpPr/>
          <p:nvPr/>
        </p:nvSpPr>
        <p:spPr>
          <a:xfrm>
            <a:off x="3979942" y="2058618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A8733-E859-F1BA-FD4B-2AFE36D4CAB8}"/>
              </a:ext>
            </a:extLst>
          </p:cNvPr>
          <p:cNvSpPr/>
          <p:nvPr/>
        </p:nvSpPr>
        <p:spPr>
          <a:xfrm>
            <a:off x="4846166" y="2058617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B23C8-A327-6968-6302-E6A13E88C13F}"/>
              </a:ext>
            </a:extLst>
          </p:cNvPr>
          <p:cNvSpPr/>
          <p:nvPr/>
        </p:nvSpPr>
        <p:spPr>
          <a:xfrm>
            <a:off x="5774819" y="2058616"/>
            <a:ext cx="243402" cy="8803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8DEFCF-9468-9DB9-262D-DD494106AC28}"/>
                  </a:ext>
                </a:extLst>
              </p:cNvPr>
              <p:cNvSpPr txBox="1"/>
              <p:nvPr/>
            </p:nvSpPr>
            <p:spPr>
              <a:xfrm>
                <a:off x="1181459" y="3184624"/>
                <a:ext cx="523944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8DEFCF-9468-9DB9-262D-DD494106A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9" y="3184624"/>
                <a:ext cx="5239448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D8E6080-C133-3BB9-42B7-0431B362EB70}"/>
              </a:ext>
            </a:extLst>
          </p:cNvPr>
          <p:cNvSpPr txBox="1"/>
          <p:nvPr/>
        </p:nvSpPr>
        <p:spPr>
          <a:xfrm>
            <a:off x="6900760" y="2694549"/>
            <a:ext cx="428254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Отже, множити матрицю з векотором це зміна базису векотра в новому просторі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55B15-26F3-C700-CB25-A8296DF43B35}"/>
                  </a:ext>
                </a:extLst>
              </p:cNvPr>
              <p:cNvSpPr txBox="1"/>
              <p:nvPr/>
            </p:nvSpPr>
            <p:spPr>
              <a:xfrm>
                <a:off x="2780155" y="4310630"/>
                <a:ext cx="323806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brk m:alnAt="7"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055B15-26F3-C700-CB25-A8296DF4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55" y="4310630"/>
                <a:ext cx="3238066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6B4400-1F1F-E0B2-5335-0CF1F682F205}"/>
              </a:ext>
            </a:extLst>
          </p:cNvPr>
          <p:cNvSpPr txBox="1"/>
          <p:nvPr/>
        </p:nvSpPr>
        <p:spPr>
          <a:xfrm>
            <a:off x="3599435" y="5435144"/>
            <a:ext cx="18741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Осьові вектори нашого простору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11530-A89D-F5CA-7A47-D890B32E76CE}"/>
              </a:ext>
            </a:extLst>
          </p:cNvPr>
          <p:cNvCxnSpPr>
            <a:cxnSpLocks/>
          </p:cNvCxnSpPr>
          <p:nvPr/>
        </p:nvCxnSpPr>
        <p:spPr>
          <a:xfrm flipH="1" flipV="1">
            <a:off x="3596009" y="5086492"/>
            <a:ext cx="106355" cy="3541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2F996A-FD18-E9E8-90FD-A66313C4F597}"/>
              </a:ext>
            </a:extLst>
          </p:cNvPr>
          <p:cNvCxnSpPr>
            <a:cxnSpLocks/>
          </p:cNvCxnSpPr>
          <p:nvPr/>
        </p:nvCxnSpPr>
        <p:spPr>
          <a:xfrm flipV="1">
            <a:off x="4534792" y="5086493"/>
            <a:ext cx="0" cy="36693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0B8512-ACE2-84AB-9C1E-3BBDF5690465}"/>
              </a:ext>
            </a:extLst>
          </p:cNvPr>
          <p:cNvCxnSpPr>
            <a:cxnSpLocks/>
          </p:cNvCxnSpPr>
          <p:nvPr/>
        </p:nvCxnSpPr>
        <p:spPr>
          <a:xfrm flipV="1">
            <a:off x="5404104" y="5086492"/>
            <a:ext cx="69472" cy="3486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8" grpId="0" animBg="1"/>
      <p:bldP spid="15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4CB5-93D4-4044-8F27-8D96A676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Множення Матриці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AC382-0158-F9EA-7417-3161231384D9}"/>
                  </a:ext>
                </a:extLst>
              </p:cNvPr>
              <p:cNvSpPr txBox="1"/>
              <p:nvPr/>
            </p:nvSpPr>
            <p:spPr>
              <a:xfrm>
                <a:off x="1144883" y="2186123"/>
                <a:ext cx="6715428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AC382-0158-F9EA-7417-31612313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83" y="2186123"/>
                <a:ext cx="6715428" cy="886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3A22F4A-0861-8A98-4FED-71A5A7F25C99}"/>
              </a:ext>
            </a:extLst>
          </p:cNvPr>
          <p:cNvSpPr/>
          <p:nvPr/>
        </p:nvSpPr>
        <p:spPr>
          <a:xfrm>
            <a:off x="4579035" y="2186122"/>
            <a:ext cx="2743200" cy="310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8A34C-F9D7-4771-C45B-1E4937FC8471}"/>
              </a:ext>
            </a:extLst>
          </p:cNvPr>
          <p:cNvSpPr/>
          <p:nvPr/>
        </p:nvSpPr>
        <p:spPr>
          <a:xfrm>
            <a:off x="4579035" y="2510640"/>
            <a:ext cx="2743200" cy="310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E704A-957B-F2FF-D285-6940A216A061}"/>
              </a:ext>
            </a:extLst>
          </p:cNvPr>
          <p:cNvSpPr/>
          <p:nvPr/>
        </p:nvSpPr>
        <p:spPr>
          <a:xfrm>
            <a:off x="4579035" y="2769878"/>
            <a:ext cx="2743200" cy="310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3A76B-59F6-2E94-A01B-A4B3A3C0A798}"/>
              </a:ext>
            </a:extLst>
          </p:cNvPr>
          <p:cNvSpPr/>
          <p:nvPr/>
        </p:nvSpPr>
        <p:spPr>
          <a:xfrm>
            <a:off x="7523401" y="2186122"/>
            <a:ext cx="193935" cy="886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16192C-440F-72B0-E4D0-B6E62D0237A0}"/>
              </a:ext>
            </a:extLst>
          </p:cNvPr>
          <p:cNvSpPr/>
          <p:nvPr/>
        </p:nvSpPr>
        <p:spPr>
          <a:xfrm>
            <a:off x="1261872" y="2186123"/>
            <a:ext cx="1261872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CB0504-509F-81CA-EBC3-06AD3CFCB5BD}"/>
              </a:ext>
            </a:extLst>
          </p:cNvPr>
          <p:cNvSpPr/>
          <p:nvPr/>
        </p:nvSpPr>
        <p:spPr>
          <a:xfrm>
            <a:off x="1261872" y="2478024"/>
            <a:ext cx="1261872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B3F21-C0C7-F6D5-6314-329F533B21C9}"/>
              </a:ext>
            </a:extLst>
          </p:cNvPr>
          <p:cNvSpPr/>
          <p:nvPr/>
        </p:nvSpPr>
        <p:spPr>
          <a:xfrm>
            <a:off x="1261872" y="2769879"/>
            <a:ext cx="1261872" cy="3101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E767E9-71BC-84EA-349C-C7F7DE949AA0}"/>
              </a:ext>
            </a:extLst>
          </p:cNvPr>
          <p:cNvSpPr/>
          <p:nvPr/>
        </p:nvSpPr>
        <p:spPr>
          <a:xfrm rot="16200000">
            <a:off x="2594934" y="2487168"/>
            <a:ext cx="89394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452D88-11B3-EE4B-31AD-AB00443AB1A9}"/>
              </a:ext>
            </a:extLst>
          </p:cNvPr>
          <p:cNvSpPr/>
          <p:nvPr/>
        </p:nvSpPr>
        <p:spPr>
          <a:xfrm rot="16200000">
            <a:off x="3087957" y="2478023"/>
            <a:ext cx="89394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0F550-9E04-F1DD-462B-97BA3416EDBE}"/>
              </a:ext>
            </a:extLst>
          </p:cNvPr>
          <p:cNvSpPr/>
          <p:nvPr/>
        </p:nvSpPr>
        <p:spPr>
          <a:xfrm rot="16200000">
            <a:off x="3542672" y="2478022"/>
            <a:ext cx="89394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42049-AE1C-B6DE-4C8E-BADE0FE5D0E4}"/>
              </a:ext>
            </a:extLst>
          </p:cNvPr>
          <p:cNvSpPr/>
          <p:nvPr/>
        </p:nvSpPr>
        <p:spPr>
          <a:xfrm>
            <a:off x="4579035" y="2176976"/>
            <a:ext cx="273616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1FAC8-3E31-1859-0E58-C2E9FDDC0E26}"/>
              </a:ext>
            </a:extLst>
          </p:cNvPr>
          <p:cNvSpPr/>
          <p:nvPr/>
        </p:nvSpPr>
        <p:spPr>
          <a:xfrm>
            <a:off x="4579035" y="2465734"/>
            <a:ext cx="273616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BD876-D7C2-8133-559D-DCFB4DB707C7}"/>
              </a:ext>
            </a:extLst>
          </p:cNvPr>
          <p:cNvSpPr/>
          <p:nvPr/>
        </p:nvSpPr>
        <p:spPr>
          <a:xfrm>
            <a:off x="4579035" y="2765629"/>
            <a:ext cx="273616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76DE4F-63D1-2029-68E8-2B39651C1C89}"/>
              </a:ext>
            </a:extLst>
          </p:cNvPr>
          <p:cNvSpPr/>
          <p:nvPr/>
        </p:nvSpPr>
        <p:spPr>
          <a:xfrm rot="16200000">
            <a:off x="7124437" y="2465733"/>
            <a:ext cx="893945" cy="291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CF8287-ED10-D2CF-DE9E-F9C6459C7A2A}"/>
                  </a:ext>
                </a:extLst>
              </p:cNvPr>
              <p:cNvSpPr txBox="1"/>
              <p:nvPr/>
            </p:nvSpPr>
            <p:spPr>
              <a:xfrm>
                <a:off x="1144883" y="3338244"/>
                <a:ext cx="682725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CF8287-ED10-D2CF-DE9E-F9C6459C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83" y="3338244"/>
                <a:ext cx="6827254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>
            <a:extLst>
              <a:ext uri="{FF2B5EF4-FFF2-40B4-BE49-F238E27FC236}">
                <a16:creationId xmlns:a16="http://schemas.microsoft.com/office/drawing/2014/main" id="{EDC51ECB-0659-662D-119F-E1F56BCFD36F}"/>
              </a:ext>
            </a:extLst>
          </p:cNvPr>
          <p:cNvSpPr/>
          <p:nvPr/>
        </p:nvSpPr>
        <p:spPr>
          <a:xfrm rot="5400000">
            <a:off x="1798189" y="3782186"/>
            <a:ext cx="197353" cy="1343139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3279C0-D8B7-9366-C24C-B81149A9FF40}"/>
                  </a:ext>
                </a:extLst>
              </p:cNvPr>
              <p:cNvSpPr txBox="1"/>
              <p:nvPr/>
            </p:nvSpPr>
            <p:spPr>
              <a:xfrm>
                <a:off x="1722985" y="4585909"/>
                <a:ext cx="266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3279C0-D8B7-9366-C24C-B81149A9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985" y="4585909"/>
                <a:ext cx="266932" cy="276999"/>
              </a:xfrm>
              <a:prstGeom prst="rect">
                <a:avLst/>
              </a:prstGeom>
              <a:blipFill>
                <a:blip r:embed="rId4"/>
                <a:stretch>
                  <a:fillRect l="-20930" r="-1627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8F4CF12A-3BF6-DF67-4D2C-4B631690ACD8}"/>
              </a:ext>
            </a:extLst>
          </p:cNvPr>
          <p:cNvSpPr/>
          <p:nvPr/>
        </p:nvSpPr>
        <p:spPr>
          <a:xfrm>
            <a:off x="6869605" y="3337750"/>
            <a:ext cx="927557" cy="10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F8AE29-623F-2D49-D344-1D5022548D42}"/>
              </a:ext>
            </a:extLst>
          </p:cNvPr>
          <p:cNvSpPr/>
          <p:nvPr/>
        </p:nvSpPr>
        <p:spPr>
          <a:xfrm>
            <a:off x="5743665" y="3269516"/>
            <a:ext cx="1049258" cy="10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8D8377-2208-9746-00B5-A431C010D94D}"/>
              </a:ext>
            </a:extLst>
          </p:cNvPr>
          <p:cNvSpPr/>
          <p:nvPr/>
        </p:nvSpPr>
        <p:spPr>
          <a:xfrm>
            <a:off x="4621146" y="3269516"/>
            <a:ext cx="1049258" cy="10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C6350B-C93E-A1A5-0019-91A64AA8D1F2}"/>
              </a:ext>
            </a:extLst>
          </p:cNvPr>
          <p:cNvSpPr txBox="1"/>
          <p:nvPr/>
        </p:nvSpPr>
        <p:spPr>
          <a:xfrm>
            <a:off x="8494776" y="2276856"/>
            <a:ext cx="2655444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Отже, множення матриць це зміна базису осьових векторів другої матриці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8588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179-69FA-FD88-FB85-C194314E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CA43-EE92-5D4E-9226-0423D38D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93488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Матриці мають різні властивості, які ми хочемо зберегти</a:t>
            </a:r>
          </a:p>
          <a:p>
            <a:pPr lvl="1"/>
            <a:r>
              <a:rPr lang="uk-UA" dirty="0">
                <a:latin typeface="YouTube Sans"/>
              </a:rPr>
              <a:t>Вони накопичують різноманітні перетворення коли ми їх множимо</a:t>
            </a:r>
          </a:p>
          <a:p>
            <a:pPr lvl="1"/>
            <a:r>
              <a:rPr lang="uk-UA" dirty="0">
                <a:latin typeface="YouTube Sans"/>
              </a:rPr>
              <a:t>Вони зберігають порядок перетворень</a:t>
            </a:r>
          </a:p>
          <a:p>
            <a:pPr lvl="1"/>
            <a:r>
              <a:rPr lang="uk-UA" dirty="0">
                <a:latin typeface="YouTube Sans"/>
              </a:rPr>
              <a:t>Вони мають однаковий кошт обчислень, незалежно від того, що вони представляють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Для тривимірного вектора, матриця </a:t>
            </a:r>
            <a:r>
              <a:rPr lang="en-US" dirty="0">
                <a:latin typeface="YouTube Sans"/>
              </a:rPr>
              <a:t>3x3</a:t>
            </a:r>
            <a:r>
              <a:rPr lang="uk-UA" dirty="0">
                <a:latin typeface="YouTube Sans"/>
              </a:rPr>
              <a:t> може обертати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масштабувати нашого вектора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Вживаючи </a:t>
            </a:r>
            <a:r>
              <a:rPr lang="uk-UA" b="1" dirty="0">
                <a:latin typeface="YouTube Sans"/>
              </a:rPr>
              <a:t>Однорідні Координати</a:t>
            </a:r>
            <a:r>
              <a:rPr lang="en-US" b="1" dirty="0">
                <a:latin typeface="YouTube Sans"/>
              </a:rPr>
              <a:t>/Homogenous Coordinates</a:t>
            </a:r>
            <a:r>
              <a:rPr lang="uk-UA" dirty="0">
                <a:latin typeface="YouTube Sans"/>
              </a:rPr>
              <a:t>, ми також можемо міняти положення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єкта</a:t>
            </a:r>
            <a:endParaRPr lang="en-US" dirty="0">
              <a:latin typeface="YouTube Sans"/>
            </a:endParaRPr>
          </a:p>
          <a:p>
            <a:pPr lvl="1"/>
            <a:endParaRPr lang="uk-UA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90253F-A497-EE08-75D2-FBC935BBBF86}"/>
              </a:ext>
            </a:extLst>
          </p:cNvPr>
          <p:cNvCxnSpPr/>
          <p:nvPr/>
        </p:nvCxnSpPr>
        <p:spPr>
          <a:xfrm flipV="1">
            <a:off x="6828397" y="1691322"/>
            <a:ext cx="0" cy="1393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73FA5E-E6B9-E9BE-905B-21FD952933CC}"/>
              </a:ext>
            </a:extLst>
          </p:cNvPr>
          <p:cNvCxnSpPr>
            <a:cxnSpLocks/>
          </p:cNvCxnSpPr>
          <p:nvPr/>
        </p:nvCxnSpPr>
        <p:spPr>
          <a:xfrm>
            <a:off x="6828397" y="3085278"/>
            <a:ext cx="15919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08F1F-55C0-E222-A856-DCAF72C7EE59}"/>
              </a:ext>
            </a:extLst>
          </p:cNvPr>
          <p:cNvSpPr/>
          <p:nvPr/>
        </p:nvSpPr>
        <p:spPr>
          <a:xfrm>
            <a:off x="6631045" y="2874768"/>
            <a:ext cx="394701" cy="4078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BE5CC8-2901-AE7F-89BB-6174D023D43B}"/>
              </a:ext>
            </a:extLst>
          </p:cNvPr>
          <p:cNvSpPr/>
          <p:nvPr/>
        </p:nvSpPr>
        <p:spPr>
          <a:xfrm>
            <a:off x="7840379" y="2881348"/>
            <a:ext cx="394701" cy="4078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247321-20E8-50A5-0600-F28B81B20E31}"/>
              </a:ext>
            </a:extLst>
          </p:cNvPr>
          <p:cNvSpPr/>
          <p:nvPr/>
        </p:nvSpPr>
        <p:spPr>
          <a:xfrm rot="18955837">
            <a:off x="7509988" y="2013110"/>
            <a:ext cx="394701" cy="4078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6078F3-EF5F-A978-DA82-7AB2F6E6E210}"/>
                  </a:ext>
                </a:extLst>
              </p:cNvPr>
              <p:cNvSpPr txBox="1"/>
              <p:nvPr/>
            </p:nvSpPr>
            <p:spPr>
              <a:xfrm>
                <a:off x="9123302" y="1691322"/>
                <a:ext cx="375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6078F3-EF5F-A978-DA82-7AB2F6E6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302" y="1691322"/>
                <a:ext cx="375744" cy="276999"/>
              </a:xfrm>
              <a:prstGeom prst="rect">
                <a:avLst/>
              </a:prstGeom>
              <a:blipFill>
                <a:blip r:embed="rId2"/>
                <a:stretch>
                  <a:fillRect l="-14754" r="-65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E9923F-0BC9-8B7F-151A-643AA6C3FEDB}"/>
                  </a:ext>
                </a:extLst>
              </p:cNvPr>
              <p:cNvSpPr txBox="1"/>
              <p:nvPr/>
            </p:nvSpPr>
            <p:spPr>
              <a:xfrm>
                <a:off x="8737171" y="1690300"/>
                <a:ext cx="386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E9923F-0BC9-8B7F-151A-643AA6C3F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171" y="1690300"/>
                <a:ext cx="386131" cy="276999"/>
              </a:xfrm>
              <a:prstGeom prst="rect">
                <a:avLst/>
              </a:prstGeom>
              <a:blipFill>
                <a:blip r:embed="rId3"/>
                <a:stretch>
                  <a:fillRect l="-12500" r="-468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3DC27A-DFE8-6A68-52CB-432F6C0AC981}"/>
                  </a:ext>
                </a:extLst>
              </p:cNvPr>
              <p:cNvSpPr txBox="1"/>
              <p:nvPr/>
            </p:nvSpPr>
            <p:spPr>
              <a:xfrm>
                <a:off x="9493559" y="1690300"/>
                <a:ext cx="19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3DC27A-DFE8-6A68-52CB-432F6C0A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559" y="1690300"/>
                <a:ext cx="192617" cy="276999"/>
              </a:xfrm>
              <a:prstGeom prst="rect">
                <a:avLst/>
              </a:prstGeom>
              <a:blipFill>
                <a:blip r:embed="rId4"/>
                <a:stretch>
                  <a:fillRect l="-28125" t="-41304" r="-100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4F067C0E-B460-FBAD-DCA7-07EA9B71022E}"/>
              </a:ext>
            </a:extLst>
          </p:cNvPr>
          <p:cNvSpPr/>
          <p:nvPr/>
        </p:nvSpPr>
        <p:spPr>
          <a:xfrm rot="16200000">
            <a:off x="8919364" y="1789094"/>
            <a:ext cx="210862" cy="56727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4D0F56-9873-FAA0-1723-2CFA20A43920}"/>
                  </a:ext>
                </a:extLst>
              </p:cNvPr>
              <p:cNvSpPr txBox="1"/>
              <p:nvPr/>
            </p:nvSpPr>
            <p:spPr>
              <a:xfrm>
                <a:off x="8911193" y="2178161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4D0F56-9873-FAA0-1723-2CFA20A4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193" y="2178161"/>
                <a:ext cx="212109" cy="276999"/>
              </a:xfrm>
              <a:prstGeom prst="rect">
                <a:avLst/>
              </a:prstGeom>
              <a:blipFill>
                <a:blip r:embed="rId5"/>
                <a:stretch>
                  <a:fillRect l="-25714" r="-171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E948B-FCB1-65C5-C85F-BC45F9141AB8}"/>
                  </a:ext>
                </a:extLst>
              </p:cNvPr>
              <p:cNvSpPr txBox="1"/>
              <p:nvPr/>
            </p:nvSpPr>
            <p:spPr>
              <a:xfrm>
                <a:off x="9686176" y="1690300"/>
                <a:ext cx="792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E948B-FCB1-65C5-C85F-BC45F914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176" y="1690300"/>
                <a:ext cx="792653" cy="276999"/>
              </a:xfrm>
              <a:prstGeom prst="rect">
                <a:avLst/>
              </a:prstGeom>
              <a:blipFill>
                <a:blip r:embed="rId6"/>
                <a:stretch>
                  <a:fillRect l="-2308" t="-41304" r="-4230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2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8" grpId="0"/>
      <p:bldP spid="20" grpId="0"/>
      <p:bldP spid="21" grpId="0"/>
      <p:bldP spid="22" grpId="0" animBg="1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9566-CBF9-079F-6963-D153EA72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Перетворення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31B2-A479-00D8-8AFC-E53393324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27419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Наші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 є створенні з трикутників, а трикутник є створений з точок</a:t>
            </a:r>
          </a:p>
          <a:p>
            <a:r>
              <a:rPr lang="uk-UA" dirty="0">
                <a:latin typeface="YouTube Sans"/>
              </a:rPr>
              <a:t>Ми можемо просто перетворити всі точки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єкта вживаючи цю саму матрицю, і в цей спосіб будемо перетворювати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</a:t>
            </a:r>
            <a:endParaRPr lang="en-US" dirty="0"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88A492-B09A-B104-D8EB-81889D3ABA6C}"/>
              </a:ext>
            </a:extLst>
          </p:cNvPr>
          <p:cNvCxnSpPr/>
          <p:nvPr/>
        </p:nvCxnSpPr>
        <p:spPr>
          <a:xfrm flipV="1">
            <a:off x="7439530" y="956511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8F5FA1-98F8-F2DE-EC2D-3AAE80B6DA5A}"/>
              </a:ext>
            </a:extLst>
          </p:cNvPr>
          <p:cNvCxnSpPr>
            <a:cxnSpLocks/>
          </p:cNvCxnSpPr>
          <p:nvPr/>
        </p:nvCxnSpPr>
        <p:spPr>
          <a:xfrm>
            <a:off x="7439530" y="2316079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9AB5C-0D52-DD98-ECCA-D4E2DC1114A6}"/>
                  </a:ext>
                </a:extLst>
              </p:cNvPr>
              <p:cNvSpPr txBox="1"/>
              <p:nvPr/>
            </p:nvSpPr>
            <p:spPr>
              <a:xfrm>
                <a:off x="8696829" y="217757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9AB5C-0D52-DD98-ECCA-D4E2DC111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829" y="2177579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FFF5BA-21B1-1197-758B-4B8947CC7831}"/>
                  </a:ext>
                </a:extLst>
              </p:cNvPr>
              <p:cNvSpPr txBox="1"/>
              <p:nvPr/>
            </p:nvSpPr>
            <p:spPr>
              <a:xfrm>
                <a:off x="7340560" y="679513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FFF5BA-21B1-1197-758B-4B8947CC7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60" y="679513"/>
                <a:ext cx="197939" cy="276999"/>
              </a:xfrm>
              <a:prstGeom prst="rect">
                <a:avLst/>
              </a:prstGeom>
              <a:blipFill>
                <a:blip r:embed="rId3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EA5BDE5-5651-3903-C98A-D04AA8FD5540}"/>
              </a:ext>
            </a:extLst>
          </p:cNvPr>
          <p:cNvSpPr/>
          <p:nvPr/>
        </p:nvSpPr>
        <p:spPr>
          <a:xfrm>
            <a:off x="7000376" y="1691322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7B788D-DF37-8C89-A291-F6CF7200E078}"/>
              </a:ext>
            </a:extLst>
          </p:cNvPr>
          <p:cNvSpPr/>
          <p:nvPr/>
        </p:nvSpPr>
        <p:spPr>
          <a:xfrm>
            <a:off x="7806491" y="2479390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74CD29-93D4-75C4-A7A1-1372CDD6E251}"/>
              </a:ext>
            </a:extLst>
          </p:cNvPr>
          <p:cNvSpPr/>
          <p:nvPr/>
        </p:nvSpPr>
        <p:spPr>
          <a:xfrm>
            <a:off x="6928186" y="2479390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2406498-630D-3AA1-C0C0-AFF4B21D953B}"/>
              </a:ext>
            </a:extLst>
          </p:cNvPr>
          <p:cNvSpPr/>
          <p:nvPr/>
        </p:nvSpPr>
        <p:spPr>
          <a:xfrm>
            <a:off x="8441503" y="5714316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2159D0-2977-9119-2160-0D7D5C4727B2}"/>
              </a:ext>
            </a:extLst>
          </p:cNvPr>
          <p:cNvSpPr/>
          <p:nvPr/>
        </p:nvSpPr>
        <p:spPr>
          <a:xfrm>
            <a:off x="8808465" y="5642127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B43529-332A-D264-73A8-CBA4515A7A6D}"/>
              </a:ext>
            </a:extLst>
          </p:cNvPr>
          <p:cNvSpPr/>
          <p:nvPr/>
        </p:nvSpPr>
        <p:spPr>
          <a:xfrm>
            <a:off x="9247618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DF2F17-88B1-CA9A-586E-4EDB7AA70662}"/>
              </a:ext>
            </a:extLst>
          </p:cNvPr>
          <p:cNvSpPr/>
          <p:nvPr/>
        </p:nvSpPr>
        <p:spPr>
          <a:xfrm>
            <a:off x="8369313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98FAB2-DA35-CF3C-B892-F0DE16926A5C}"/>
              </a:ext>
            </a:extLst>
          </p:cNvPr>
          <p:cNvCxnSpPr/>
          <p:nvPr/>
        </p:nvCxnSpPr>
        <p:spPr>
          <a:xfrm flipV="1">
            <a:off x="7439530" y="2770489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E1006D-A009-BBE0-6429-BFBB7CDABEE3}"/>
              </a:ext>
            </a:extLst>
          </p:cNvPr>
          <p:cNvCxnSpPr>
            <a:cxnSpLocks/>
          </p:cNvCxnSpPr>
          <p:nvPr/>
        </p:nvCxnSpPr>
        <p:spPr>
          <a:xfrm>
            <a:off x="7439530" y="4130057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73D154-3B77-C5CD-8FBC-CF0EC6F6F66B}"/>
                  </a:ext>
                </a:extLst>
              </p:cNvPr>
              <p:cNvSpPr txBox="1"/>
              <p:nvPr/>
            </p:nvSpPr>
            <p:spPr>
              <a:xfrm>
                <a:off x="8696829" y="399155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73D154-3B77-C5CD-8FBC-CF0EC6F6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829" y="3991557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BBB290-B70C-84D2-C00B-793E89C325B4}"/>
                  </a:ext>
                </a:extLst>
              </p:cNvPr>
              <p:cNvSpPr txBox="1"/>
              <p:nvPr/>
            </p:nvSpPr>
            <p:spPr>
              <a:xfrm>
                <a:off x="7340560" y="249349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BBB290-B70C-84D2-C00B-793E89C3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60" y="2493491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D13F1B3-B45E-E02D-BBEF-EF40186021B1}"/>
              </a:ext>
            </a:extLst>
          </p:cNvPr>
          <p:cNvSpPr/>
          <p:nvPr/>
        </p:nvSpPr>
        <p:spPr>
          <a:xfrm>
            <a:off x="7000376" y="3505300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60758D-D20A-B971-164E-1200ECE64ACD}"/>
              </a:ext>
            </a:extLst>
          </p:cNvPr>
          <p:cNvSpPr/>
          <p:nvPr/>
        </p:nvSpPr>
        <p:spPr>
          <a:xfrm>
            <a:off x="7367338" y="343311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AA63E0-20A0-D98A-DF73-B76AE337DFB0}"/>
              </a:ext>
            </a:extLst>
          </p:cNvPr>
          <p:cNvSpPr/>
          <p:nvPr/>
        </p:nvSpPr>
        <p:spPr>
          <a:xfrm>
            <a:off x="7806491" y="429336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AA5331-08A7-4D05-6AB0-B39E87BB798F}"/>
              </a:ext>
            </a:extLst>
          </p:cNvPr>
          <p:cNvSpPr/>
          <p:nvPr/>
        </p:nvSpPr>
        <p:spPr>
          <a:xfrm>
            <a:off x="6928186" y="429336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2E018C9-E220-D556-1E1D-EC19B6E723A7}"/>
              </a:ext>
            </a:extLst>
          </p:cNvPr>
          <p:cNvSpPr/>
          <p:nvPr/>
        </p:nvSpPr>
        <p:spPr>
          <a:xfrm rot="17876857">
            <a:off x="6868584" y="3564207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A4C36F-59F1-5D9C-AE49-CAD50B98B658}"/>
              </a:ext>
            </a:extLst>
          </p:cNvPr>
          <p:cNvSpPr/>
          <p:nvPr/>
        </p:nvSpPr>
        <p:spPr>
          <a:xfrm>
            <a:off x="6868583" y="3707088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031AD70-AAEB-91FA-CC62-5F7B5FC777D3}"/>
              </a:ext>
            </a:extLst>
          </p:cNvPr>
          <p:cNvSpPr/>
          <p:nvPr/>
        </p:nvSpPr>
        <p:spPr>
          <a:xfrm>
            <a:off x="7823985" y="3714602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99F5EE-7008-0647-942F-BB3BE12F7D9A}"/>
              </a:ext>
            </a:extLst>
          </p:cNvPr>
          <p:cNvSpPr/>
          <p:nvPr/>
        </p:nvSpPr>
        <p:spPr>
          <a:xfrm>
            <a:off x="7407107" y="449966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BCBDF8-3EE4-8BFB-E146-0C58DDA96B8E}"/>
              </a:ext>
            </a:extLst>
          </p:cNvPr>
          <p:cNvCxnSpPr/>
          <p:nvPr/>
        </p:nvCxnSpPr>
        <p:spPr>
          <a:xfrm flipV="1">
            <a:off x="7438870" y="4979505"/>
            <a:ext cx="0" cy="1359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997F76-E99D-EAA1-11A1-46912F748D8A}"/>
              </a:ext>
            </a:extLst>
          </p:cNvPr>
          <p:cNvCxnSpPr>
            <a:cxnSpLocks/>
          </p:cNvCxnSpPr>
          <p:nvPr/>
        </p:nvCxnSpPr>
        <p:spPr>
          <a:xfrm>
            <a:off x="7438870" y="6339073"/>
            <a:ext cx="1257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F57582-A5D6-A73F-2C73-949F3701831C}"/>
                  </a:ext>
                </a:extLst>
              </p:cNvPr>
              <p:cNvSpPr txBox="1"/>
              <p:nvPr/>
            </p:nvSpPr>
            <p:spPr>
              <a:xfrm>
                <a:off x="8696169" y="620057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F57582-A5D6-A73F-2C73-949F3701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169" y="6200573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5BF9E9F-3CD8-81D4-5414-A7FABF8B721E}"/>
                  </a:ext>
                </a:extLst>
              </p:cNvPr>
              <p:cNvSpPr txBox="1"/>
              <p:nvPr/>
            </p:nvSpPr>
            <p:spPr>
              <a:xfrm>
                <a:off x="7339900" y="4702507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5BF9E9F-3CD8-81D4-5414-A7FABF8B7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00" y="4702507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7273" r="-2121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61B480F-A31E-DD44-6466-B3F7ADCC9349}"/>
              </a:ext>
            </a:extLst>
          </p:cNvPr>
          <p:cNvSpPr/>
          <p:nvPr/>
        </p:nvSpPr>
        <p:spPr>
          <a:xfrm>
            <a:off x="6999716" y="5714316"/>
            <a:ext cx="878305" cy="866274"/>
          </a:xfrm>
          <a:prstGeom prst="triangle">
            <a:avLst/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7D4B4D9-730C-D087-D037-4D2EF5224287}"/>
              </a:ext>
            </a:extLst>
          </p:cNvPr>
          <p:cNvSpPr/>
          <p:nvPr/>
        </p:nvSpPr>
        <p:spPr>
          <a:xfrm>
            <a:off x="7366678" y="5642127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146474-C5B1-5198-100F-88BA0ADE0C04}"/>
              </a:ext>
            </a:extLst>
          </p:cNvPr>
          <p:cNvSpPr/>
          <p:nvPr/>
        </p:nvSpPr>
        <p:spPr>
          <a:xfrm>
            <a:off x="7805831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C8D40E-BFA0-34DA-79FF-08E1514977F4}"/>
              </a:ext>
            </a:extLst>
          </p:cNvPr>
          <p:cNvSpPr/>
          <p:nvPr/>
        </p:nvSpPr>
        <p:spPr>
          <a:xfrm>
            <a:off x="6927526" y="6502384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2EB87D7-93F8-4322-A3E2-07AB884796E8}"/>
              </a:ext>
            </a:extLst>
          </p:cNvPr>
          <p:cNvSpPr/>
          <p:nvPr/>
        </p:nvSpPr>
        <p:spPr>
          <a:xfrm>
            <a:off x="6647107" y="1691321"/>
            <a:ext cx="1574082" cy="872614"/>
          </a:xfrm>
          <a:prstGeom prst="triangle">
            <a:avLst>
              <a:gd name="adj" fmla="val 49471"/>
            </a:avLst>
          </a:pr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48825E3-9E13-F0B7-86DA-EEB952B287BC}"/>
              </a:ext>
            </a:extLst>
          </p:cNvPr>
          <p:cNvSpPr/>
          <p:nvPr/>
        </p:nvSpPr>
        <p:spPr>
          <a:xfrm>
            <a:off x="8159759" y="2479390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70E0D4-D2E1-2665-5938-4070A9AF09D2}"/>
              </a:ext>
            </a:extLst>
          </p:cNvPr>
          <p:cNvSpPr/>
          <p:nvPr/>
        </p:nvSpPr>
        <p:spPr>
          <a:xfrm>
            <a:off x="6574919" y="2472941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A0B4F8-A471-E3E5-BEC8-69BF9797F99F}"/>
              </a:ext>
            </a:extLst>
          </p:cNvPr>
          <p:cNvSpPr/>
          <p:nvPr/>
        </p:nvSpPr>
        <p:spPr>
          <a:xfrm>
            <a:off x="7367338" y="1619133"/>
            <a:ext cx="144379" cy="150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48DC-4FC0-D5E8-3426-1AA5725C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900934" cy="1325562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Масштабування</a:t>
            </a:r>
            <a:r>
              <a:rPr lang="en-US" dirty="0">
                <a:latin typeface="YouTube Sans"/>
              </a:rPr>
              <a:t>/Scaling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F2BC-434D-1B9E-C13F-B1F976D2D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2974971" cy="2707574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Кодуємо масштабування в матриці</a:t>
            </a:r>
          </a:p>
          <a:p>
            <a:r>
              <a:rPr lang="uk-UA" dirty="0">
                <a:latin typeface="YouTube Sans"/>
              </a:rPr>
              <a:t>Наші точки є тривимірні, отже матриця мусить мати розмір </a:t>
            </a:r>
            <a:r>
              <a:rPr lang="en-US" dirty="0">
                <a:latin typeface="YouTube Sans"/>
              </a:rPr>
              <a:t>3x3</a:t>
            </a:r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DA361-9E10-0D9D-3931-FC017AD5AC0C}"/>
                  </a:ext>
                </a:extLst>
              </p:cNvPr>
              <p:cNvSpPr txBox="1"/>
              <p:nvPr/>
            </p:nvSpPr>
            <p:spPr>
              <a:xfrm>
                <a:off x="4496059" y="1905266"/>
                <a:ext cx="3199881" cy="8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>
                    <a:latin typeface="YouTube Sans"/>
                  </a:rPr>
                  <a:t>Масштабування</a:t>
                </a:r>
                <a:r>
                  <a:rPr lang="en-US" b="1" dirty="0">
                    <a:latin typeface="YouTube Sans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DA361-9E10-0D9D-3931-FC017AD5A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059" y="1905266"/>
                <a:ext cx="3199881" cy="845168"/>
              </a:xfrm>
              <a:prstGeom prst="rect">
                <a:avLst/>
              </a:prstGeom>
              <a:blipFill>
                <a:blip r:embed="rId2"/>
                <a:stretch>
                  <a:fillRect l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543CD-3BFB-25E9-D3E5-7DB54D9A0B45}"/>
                  </a:ext>
                </a:extLst>
              </p:cNvPr>
              <p:cNvSpPr txBox="1"/>
              <p:nvPr/>
            </p:nvSpPr>
            <p:spPr>
              <a:xfrm>
                <a:off x="4496059" y="2750434"/>
                <a:ext cx="186948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5543CD-3BFB-25E9-D3E5-7DB54D9A0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059" y="2750434"/>
                <a:ext cx="1869486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78247-269F-6FEF-68EE-0402BE952F56}"/>
                  </a:ext>
                </a:extLst>
              </p:cNvPr>
              <p:cNvSpPr txBox="1"/>
              <p:nvPr/>
            </p:nvSpPr>
            <p:spPr>
              <a:xfrm>
                <a:off x="6564727" y="2752368"/>
                <a:ext cx="262475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+0∗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78247-269F-6FEF-68EE-0402BE952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27" y="2752368"/>
                <a:ext cx="2624758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B220E-CBEF-6C0F-A865-EFB6AF1B8D53}"/>
                  </a:ext>
                </a:extLst>
              </p:cNvPr>
              <p:cNvSpPr txBox="1"/>
              <p:nvPr/>
            </p:nvSpPr>
            <p:spPr>
              <a:xfrm>
                <a:off x="9201987" y="2848248"/>
                <a:ext cx="1052468" cy="731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FB220E-CBEF-6C0F-A865-EFB6AF1B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87" y="2848248"/>
                <a:ext cx="1052468" cy="731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BC58FD-6C40-F0C5-4E9B-53C3802CA1FE}"/>
                  </a:ext>
                </a:extLst>
              </p:cNvPr>
              <p:cNvSpPr txBox="1"/>
              <p:nvPr/>
            </p:nvSpPr>
            <p:spPr>
              <a:xfrm>
                <a:off x="3652715" y="4205498"/>
                <a:ext cx="4128578" cy="972702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b="1" dirty="0">
                    <a:latin typeface="YouTube Sans"/>
                  </a:rPr>
                  <a:t>Матриця Масштабування</a:t>
                </a:r>
                <a:r>
                  <a:rPr lang="en-US" b="1" dirty="0">
                    <a:latin typeface="YouTube Sans"/>
                  </a:rPr>
                  <a:t>:</a:t>
                </a:r>
                <a:r>
                  <a:rPr lang="uk-UA" b="1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BC58FD-6C40-F0C5-4E9B-53C3802C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715" y="4205498"/>
                <a:ext cx="4128578" cy="972702"/>
              </a:xfrm>
              <a:prstGeom prst="rect">
                <a:avLst/>
              </a:prstGeom>
              <a:blipFill>
                <a:blip r:embed="rId6"/>
                <a:stretch>
                  <a:fillRect l="-880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5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6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5090</TotalTime>
  <Words>1451</Words>
  <Application>Microsoft Office PowerPoint</Application>
  <PresentationFormat>Widescreen</PresentationFormat>
  <Paragraphs>235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Century Schoolbook</vt:lpstr>
      <vt:lpstr>Wingdings 2</vt:lpstr>
      <vt:lpstr>YouTube Sans</vt:lpstr>
      <vt:lpstr>View</vt:lpstr>
      <vt:lpstr>Матриці Перетворення</vt:lpstr>
      <vt:lpstr>Орієнтації</vt:lpstr>
      <vt:lpstr>Матриці</vt:lpstr>
      <vt:lpstr>Множення Матриці</vt:lpstr>
      <vt:lpstr>Множення Матриці</vt:lpstr>
      <vt:lpstr>Множення Матриці</vt:lpstr>
      <vt:lpstr>Матриці</vt:lpstr>
      <vt:lpstr>Перетворення Об’єктів</vt:lpstr>
      <vt:lpstr>Масштабування/Scaling</vt:lpstr>
      <vt:lpstr>Паралельне Перенесення/Translation</vt:lpstr>
      <vt:lpstr>Однорідні Координати</vt:lpstr>
      <vt:lpstr>Однорідні Координати</vt:lpstr>
      <vt:lpstr>Поворoт/Rotation</vt:lpstr>
      <vt:lpstr>Поворoт/Rotation</vt:lpstr>
      <vt:lpstr>Матриці</vt:lpstr>
      <vt:lpstr>Схема Матричної Пам’яті</vt:lpstr>
      <vt:lpstr>Схема Матричної Пам’яті</vt:lpstr>
      <vt:lpstr>Схема Матричної Пам’яті</vt:lpstr>
      <vt:lpstr>Queue Live Video</vt:lpstr>
      <vt:lpstr>Порядок Намотування/Winding Order </vt:lpstr>
      <vt:lpstr>Порядок Намотування/Winding Order</vt:lpstr>
      <vt:lpstr>Порядок Намотування/Winding Order</vt:lpstr>
      <vt:lpstr>Порядок Намотування/Winding Order</vt:lpstr>
      <vt:lpstr>Індексний Буфер/Index Buffer</vt:lpstr>
      <vt:lpstr>Індексний Буфер/Index Buffer </vt:lpstr>
      <vt:lpstr>Queue Live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Матриції Трансформовання</dc:title>
  <dc:creator>Szlachtycz, Ihor</dc:creator>
  <cp:lastModifiedBy>Michael Smith</cp:lastModifiedBy>
  <cp:revision>23</cp:revision>
  <dcterms:created xsi:type="dcterms:W3CDTF">2022-06-14T01:14:25Z</dcterms:created>
  <dcterms:modified xsi:type="dcterms:W3CDTF">2023-03-14T03:02:09Z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2022-06-14T01:14:32Z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5fd615f6-c12c-4c0c-9595-ddaa1006e57e</vt:lpwstr>
  </property>
  <property fmtid="{D5CDD505-2E9C-101B-9397-08002B2CF9AE}" pid="10" name="MSIP_Label_64e4cbe8-b4f6-45dc-bcba-6123dfd2d8bf_ContentBits">
    <vt:lpwstr>0</vt:lpwstr>
  </property>
</Properties>
</file>